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366" r:id="rId5"/>
    <p:sldId id="272" r:id="rId6"/>
    <p:sldId id="273" r:id="rId7"/>
    <p:sldId id="276" r:id="rId8"/>
    <p:sldId id="363" r:id="rId9"/>
    <p:sldId id="279" r:id="rId10"/>
    <p:sldId id="277" r:id="rId11"/>
    <p:sldId id="280" r:id="rId12"/>
    <p:sldId id="322" r:id="rId13"/>
    <p:sldId id="389" r:id="rId14"/>
    <p:sldId id="392" r:id="rId15"/>
    <p:sldId id="390" r:id="rId16"/>
    <p:sldId id="391" r:id="rId17"/>
    <p:sldId id="437" r:id="rId18"/>
    <p:sldId id="443" r:id="rId19"/>
    <p:sldId id="444" r:id="rId20"/>
    <p:sldId id="446" r:id="rId21"/>
    <p:sldId id="447" r:id="rId22"/>
    <p:sldId id="445" r:id="rId23"/>
    <p:sldId id="32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91" y="1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1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5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35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4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24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90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261D-DB29-491B-ABA6-F0970754DB5E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269B-3A71-4D6B-8B6E-8528AA0EF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14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2116" y="1899138"/>
            <a:ext cx="9144000" cy="2751994"/>
          </a:xfrm>
        </p:spPr>
        <p:txBody>
          <a:bodyPr>
            <a:noAutofit/>
          </a:bodyPr>
          <a:lstStyle/>
          <a:p>
            <a:r>
              <a:rPr lang="fr-FR" sz="4800" dirty="0" smtClean="0"/>
              <a:t>CERTIFICATION </a:t>
            </a:r>
            <a:br>
              <a:rPr lang="fr-FR" sz="4800" dirty="0" smtClean="0"/>
            </a:br>
            <a:r>
              <a:rPr lang="fr-FR" sz="4800" dirty="0" smtClean="0"/>
              <a:t>DES ÉTABLISSEMENTS DE SANTE </a:t>
            </a:r>
            <a:br>
              <a:rPr lang="fr-FR" sz="4800" dirty="0" smtClean="0"/>
            </a:br>
            <a:r>
              <a:rPr lang="fr-FR" sz="4800" dirty="0" smtClean="0"/>
              <a:t>POUR LA QUALITE DES SOINS </a:t>
            </a:r>
            <a:br>
              <a:rPr lang="fr-FR" sz="4800" dirty="0" smtClean="0"/>
            </a:br>
            <a:r>
              <a:rPr lang="fr-FR" sz="4800" dirty="0" smtClean="0"/>
              <a:t>(V2020)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192" y="4036129"/>
            <a:ext cx="2010508" cy="28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0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7038" y="474780"/>
            <a:ext cx="888024" cy="246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1.1-03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957038" y="855780"/>
            <a:ext cx="949570" cy="24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1.2-01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957038" y="1227988"/>
            <a:ext cx="949570" cy="24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1.2-02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57038" y="1600196"/>
            <a:ext cx="949570" cy="24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1.2-08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410699" y="1981197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r>
              <a:rPr lang="fr-FR" dirty="0" smtClean="0"/>
              <a:t>.1-05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410699" y="2335822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2.2-12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410699" y="2725614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2.2-17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9410699" y="3097822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2.3-06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396045" y="3464170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2.3-12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410699" y="3853963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2.3-20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410699" y="4208587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2.4-04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966937" y="4589585"/>
            <a:ext cx="949570" cy="24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  <a:r>
              <a:rPr lang="fr-FR" dirty="0" smtClean="0">
                <a:solidFill>
                  <a:schemeClr val="tx1"/>
                </a:solidFill>
              </a:rPr>
              <a:t>.2-06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66937" y="4967564"/>
            <a:ext cx="949570" cy="24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  <a:r>
              <a:rPr lang="fr-FR" dirty="0" smtClean="0">
                <a:solidFill>
                  <a:schemeClr val="tx1"/>
                </a:solidFill>
              </a:rPr>
              <a:t>.3-01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66937" y="5345543"/>
            <a:ext cx="949570" cy="24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3.6-01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66937" y="5723522"/>
            <a:ext cx="949570" cy="24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3.7-03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10699" y="6336316"/>
            <a:ext cx="949570" cy="246185"/>
          </a:xfrm>
          <a:prstGeom prst="rect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2.3-11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996244" y="6496047"/>
            <a:ext cx="949570" cy="246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3.6-05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9" y="219806"/>
            <a:ext cx="11848303" cy="62337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155" y="0"/>
            <a:ext cx="1272418" cy="10990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8" y="90853"/>
            <a:ext cx="1664778" cy="1437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373" y="3399991"/>
            <a:ext cx="5048656" cy="4598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2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52412"/>
            <a:ext cx="116776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9" y="573"/>
            <a:ext cx="4086592" cy="687558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13839" y="1222131"/>
            <a:ext cx="684920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u="sng" dirty="0" smtClean="0"/>
              <a:t>7 traceurs </a:t>
            </a:r>
            <a:r>
              <a:rPr lang="fr-FR" sz="2400" dirty="0"/>
              <a:t>ont été préalablement définis par la HAS dans le cadre des visites de certification. Ils ciblent les processus suivants </a:t>
            </a:r>
            <a:r>
              <a:rPr lang="fr-FR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circuit </a:t>
            </a:r>
            <a:r>
              <a:rPr lang="fr-FR" sz="2400" dirty="0"/>
              <a:t>du médicament et des produits de santé intégrant les médicaments dérivés du sang </a:t>
            </a:r>
            <a:r>
              <a:rPr lang="fr-FR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gestion </a:t>
            </a:r>
            <a:r>
              <a:rPr lang="fr-FR" sz="2400" dirty="0"/>
              <a:t>des produits sanguins labiles </a:t>
            </a:r>
            <a:r>
              <a:rPr lang="fr-FR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gestion </a:t>
            </a:r>
            <a:r>
              <a:rPr lang="fr-FR" sz="2400" dirty="0"/>
              <a:t>des événements indésirables </a:t>
            </a:r>
            <a:r>
              <a:rPr lang="fr-FR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>
                <a:solidFill>
                  <a:srgbClr val="FF0000"/>
                </a:solidFill>
              </a:rPr>
              <a:t>prévention </a:t>
            </a:r>
            <a:r>
              <a:rPr lang="fr-FR" sz="2400" dirty="0">
                <a:solidFill>
                  <a:srgbClr val="FF0000"/>
                </a:solidFill>
              </a:rPr>
              <a:t>des infections associées aux soins </a:t>
            </a:r>
            <a:r>
              <a:rPr lang="fr-FR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accueil </a:t>
            </a:r>
            <a:r>
              <a:rPr lang="fr-FR" sz="2400" dirty="0"/>
              <a:t>non programmé </a:t>
            </a:r>
            <a:r>
              <a:rPr lang="fr-FR" sz="24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transport </a:t>
            </a:r>
            <a:r>
              <a:rPr lang="fr-FR" sz="2400" dirty="0"/>
              <a:t>intra hospitalier des </a:t>
            </a:r>
            <a:r>
              <a:rPr lang="fr-FR" sz="2400" dirty="0" smtClean="0"/>
              <a:t>patients;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p</a:t>
            </a:r>
            <a:r>
              <a:rPr lang="fr-FR" sz="2400" dirty="0" smtClean="0"/>
              <a:t>rélèvements et greffe organes et tissus.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29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21" y="-17585"/>
            <a:ext cx="4053254" cy="68130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06208" y="1274885"/>
            <a:ext cx="5952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parcours traceurs habituels: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Un infarctus du myocarde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Un AVC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Un choc septique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Un opéré programmé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Un opéré non programmé: un polytraumatisé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Une césarienne en code rouge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Une hémorragie digestive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6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18" y="-1"/>
            <a:ext cx="3965331" cy="68277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35" y="1"/>
            <a:ext cx="422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4" y="-1"/>
            <a:ext cx="4270131" cy="68255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67654" y="1212171"/>
            <a:ext cx="71481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Six audits système Gouvernance ont été préalablement définis par la HAS dans la cadre des visites de certification </a:t>
            </a:r>
            <a:r>
              <a:rPr lang="fr-FR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leadership ;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QVT </a:t>
            </a:r>
            <a:r>
              <a:rPr lang="fr-FR" sz="2800" dirty="0"/>
              <a:t>&amp; travail en équipe </a:t>
            </a:r>
            <a:r>
              <a:rPr lang="fr-FR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engagement </a:t>
            </a:r>
            <a:r>
              <a:rPr lang="fr-FR" sz="2800" dirty="0"/>
              <a:t>des patients </a:t>
            </a:r>
            <a:r>
              <a:rPr lang="fr-FR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dynamique </a:t>
            </a:r>
            <a:r>
              <a:rPr lang="fr-FR" sz="2800" dirty="0"/>
              <a:t>d’amélioration continue de la qualité des soins </a:t>
            </a:r>
            <a:r>
              <a:rPr lang="fr-FR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maîtrise </a:t>
            </a:r>
            <a:r>
              <a:rPr lang="fr-FR" sz="2800" dirty="0"/>
              <a:t>des risques </a:t>
            </a:r>
            <a:r>
              <a:rPr lang="fr-FR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coordination territorial.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263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9" y="838201"/>
            <a:ext cx="11729356" cy="5007428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4506686" y="4174158"/>
            <a:ext cx="10123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flipH="1">
            <a:off x="4506686" y="5001473"/>
            <a:ext cx="882235" cy="16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6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9525"/>
            <a:ext cx="107537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785812"/>
            <a:ext cx="96393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342900"/>
            <a:ext cx="106584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52387"/>
            <a:ext cx="11820525" cy="6753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358" y="3859823"/>
            <a:ext cx="10878704" cy="1274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2358" y="5332717"/>
            <a:ext cx="10878704" cy="259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5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57" y="65717"/>
            <a:ext cx="7318443" cy="15312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16"/>
            <a:ext cx="4166681" cy="66749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110" y="1216888"/>
            <a:ext cx="3025302" cy="5523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6681" y="2762654"/>
            <a:ext cx="4267200" cy="290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8 éléments d’évaluation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1 pour le patient (PT)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4 pour les professionnels (TC)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3 pour des observations (O)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30" y="272915"/>
            <a:ext cx="8501974" cy="63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661987"/>
            <a:ext cx="112204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3" y="0"/>
            <a:ext cx="10111153" cy="68411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694" y="239379"/>
            <a:ext cx="925763" cy="7996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26315" y="1278376"/>
            <a:ext cx="320040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Un manuel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3 chapitres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15 objectifs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131 critères</a:t>
            </a:r>
          </a:p>
        </p:txBody>
      </p:sp>
    </p:spTree>
    <p:extLst>
      <p:ext uri="{BB962C8B-B14F-4D97-AF65-F5344CB8AC3E}">
        <p14:creationId xmlns:p14="http://schemas.microsoft.com/office/powerpoint/2010/main" val="40573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3" y="201168"/>
            <a:ext cx="11972109" cy="6446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8212" y="3165230"/>
            <a:ext cx="3959157" cy="316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0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7" y="0"/>
            <a:ext cx="11543234" cy="6877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6584" y="2549769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46584" y="3519853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1.2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46584" y="4665784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46584" y="6040314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1.4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333" y="204237"/>
            <a:ext cx="1111671" cy="9601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23977" y="2311236"/>
            <a:ext cx="7113380" cy="4598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9" y="167054"/>
            <a:ext cx="10724488" cy="638321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376246" y="2426675"/>
            <a:ext cx="677008" cy="589085"/>
          </a:xfrm>
          <a:prstGeom prst="ellipse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2.1</a:t>
            </a:r>
          </a:p>
        </p:txBody>
      </p:sp>
      <p:sp>
        <p:nvSpPr>
          <p:cNvPr id="4" name="Ellipse 3"/>
          <p:cNvSpPr/>
          <p:nvPr/>
        </p:nvSpPr>
        <p:spPr>
          <a:xfrm>
            <a:off x="3380642" y="3607775"/>
            <a:ext cx="677008" cy="589085"/>
          </a:xfrm>
          <a:prstGeom prst="ellipse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2.2</a:t>
            </a:r>
          </a:p>
        </p:txBody>
      </p:sp>
      <p:sp>
        <p:nvSpPr>
          <p:cNvPr id="5" name="Ellipse 4"/>
          <p:cNvSpPr/>
          <p:nvPr/>
        </p:nvSpPr>
        <p:spPr>
          <a:xfrm>
            <a:off x="3376246" y="4651127"/>
            <a:ext cx="677008" cy="589085"/>
          </a:xfrm>
          <a:prstGeom prst="ellipse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2.3</a:t>
            </a:r>
          </a:p>
        </p:txBody>
      </p:sp>
      <p:sp>
        <p:nvSpPr>
          <p:cNvPr id="6" name="Ellipse 5"/>
          <p:cNvSpPr/>
          <p:nvPr/>
        </p:nvSpPr>
        <p:spPr>
          <a:xfrm>
            <a:off x="3376246" y="5618282"/>
            <a:ext cx="677008" cy="589085"/>
          </a:xfrm>
          <a:prstGeom prst="ellipse">
            <a:avLst/>
          </a:prstGeom>
          <a:solidFill>
            <a:srgbClr val="A4D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2.4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855" y="167053"/>
            <a:ext cx="1028114" cy="888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55074" y="4651127"/>
            <a:ext cx="7113380" cy="4598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2" y="140675"/>
            <a:ext cx="11600967" cy="6584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4846" y="1494692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.1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04845" y="2174632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3.2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04845" y="2731480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3.3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625365" y="3332291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3.4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37093" y="4170492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3.5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7093" y="5210246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3.6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40013" y="6126908"/>
            <a:ext cx="606669" cy="24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3.7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785" y="140675"/>
            <a:ext cx="1028114" cy="8880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" y="140674"/>
            <a:ext cx="1429631" cy="12348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35968" y="5913260"/>
            <a:ext cx="7113380" cy="737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6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0" y="1441938"/>
            <a:ext cx="11814380" cy="39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4" y="149468"/>
            <a:ext cx="11667124" cy="64725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785" y="140675"/>
            <a:ext cx="1028114" cy="8880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CC09D9-B17E-90E9-5FED-9CC3F647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2" y="13185"/>
            <a:ext cx="1603250" cy="13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232</Words>
  <Application>Microsoft Office PowerPoint</Application>
  <PresentationFormat>Grand écran</PresentationFormat>
  <Paragraphs>64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CERTIFICATION  DES ÉTABLISSEMENTS DE SANTE  POUR LA QUALITE DES SOINS  (V2020)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JARRIGE BRUNO (bruno.jarrige)</dc:creator>
  <cp:lastModifiedBy>JARRIGE BRUNO (bruno.jarrige)</cp:lastModifiedBy>
  <cp:revision>66</cp:revision>
  <dcterms:created xsi:type="dcterms:W3CDTF">2022-10-30T03:34:23Z</dcterms:created>
  <dcterms:modified xsi:type="dcterms:W3CDTF">2022-11-04T12:38:13Z</dcterms:modified>
</cp:coreProperties>
</file>