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4" r:id="rId2"/>
    <p:sldId id="439" r:id="rId3"/>
    <p:sldId id="263" r:id="rId4"/>
    <p:sldId id="264" r:id="rId5"/>
    <p:sldId id="265" r:id="rId6"/>
    <p:sldId id="440" r:id="rId7"/>
    <p:sldId id="267" r:id="rId8"/>
    <p:sldId id="441" r:id="rId9"/>
    <p:sldId id="266" r:id="rId10"/>
    <p:sldId id="442" r:id="rId11"/>
    <p:sldId id="330" r:id="rId12"/>
    <p:sldId id="327" r:id="rId13"/>
    <p:sldId id="365" r:id="rId14"/>
    <p:sldId id="342" r:id="rId15"/>
    <p:sldId id="343" r:id="rId16"/>
    <p:sldId id="344" r:id="rId17"/>
    <p:sldId id="345" r:id="rId18"/>
    <p:sldId id="347" r:id="rId19"/>
    <p:sldId id="346" r:id="rId20"/>
    <p:sldId id="348" r:id="rId21"/>
    <p:sldId id="349" r:id="rId22"/>
    <p:sldId id="350" r:id="rId23"/>
    <p:sldId id="334" r:id="rId24"/>
    <p:sldId id="335" r:id="rId25"/>
    <p:sldId id="336" r:id="rId26"/>
    <p:sldId id="337" r:id="rId27"/>
    <p:sldId id="338" r:id="rId28"/>
    <p:sldId id="339" r:id="rId29"/>
    <p:sldId id="340" r:id="rId30"/>
    <p:sldId id="341" r:id="rId31"/>
    <p:sldId id="450" r:id="rId32"/>
    <p:sldId id="447" r:id="rId33"/>
    <p:sldId id="445" r:id="rId34"/>
    <p:sldId id="446" r:id="rId35"/>
    <p:sldId id="448" r:id="rId36"/>
    <p:sldId id="449"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5B9BD5"/>
    <a:srgbClr val="A4D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9" d="100"/>
          <a:sy n="89" d="100"/>
        </p:scale>
        <p:origin x="91" y="1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504261D-DB29-491B-ABA6-F0970754DB5E}" type="datetimeFigureOut">
              <a:rPr lang="fr-FR" smtClean="0"/>
              <a:t>04/11/2022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368512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04261D-DB29-491B-ABA6-F0970754DB5E}" type="datetimeFigureOut">
              <a:rPr lang="fr-FR" smtClean="0"/>
              <a:t>04/11/2022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366701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04261D-DB29-491B-ABA6-F0970754DB5E}" type="datetimeFigureOut">
              <a:rPr lang="fr-FR" smtClean="0"/>
              <a:t>04/11/2022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314805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04261D-DB29-491B-ABA6-F0970754DB5E}" type="datetimeFigureOut">
              <a:rPr lang="fr-FR" smtClean="0"/>
              <a:t>04/11/2022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94840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504261D-DB29-491B-ABA6-F0970754DB5E}" type="datetimeFigureOut">
              <a:rPr lang="fr-FR" smtClean="0"/>
              <a:t>04/11/2022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264235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04261D-DB29-491B-ABA6-F0970754DB5E}" type="datetimeFigureOut">
              <a:rPr lang="fr-FR" smtClean="0"/>
              <a:t>04/11/2022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2323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04261D-DB29-491B-ABA6-F0970754DB5E}" type="datetimeFigureOut">
              <a:rPr lang="fr-FR" smtClean="0"/>
              <a:t>04/11/2022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125875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04261D-DB29-491B-ABA6-F0970754DB5E}" type="datetimeFigureOut">
              <a:rPr lang="fr-FR" smtClean="0"/>
              <a:t>04/11/2022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29744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04261D-DB29-491B-ABA6-F0970754DB5E}" type="datetimeFigureOut">
              <a:rPr lang="fr-FR" smtClean="0"/>
              <a:t>04/11/2022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69061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504261D-DB29-491B-ABA6-F0970754DB5E}" type="datetimeFigureOut">
              <a:rPr lang="fr-FR" smtClean="0"/>
              <a:t>04/11/2022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17402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504261D-DB29-491B-ABA6-F0970754DB5E}" type="datetimeFigureOut">
              <a:rPr lang="fr-FR" smtClean="0"/>
              <a:t>04/11/2022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57269B-3A71-4D6B-8B6E-8528AA0EFE62}" type="slidenum">
              <a:rPr lang="fr-FR" smtClean="0"/>
              <a:t>‹N°›</a:t>
            </a:fld>
            <a:endParaRPr lang="fr-FR"/>
          </a:p>
        </p:txBody>
      </p:sp>
    </p:spTree>
    <p:extLst>
      <p:ext uri="{BB962C8B-B14F-4D97-AF65-F5344CB8AC3E}">
        <p14:creationId xmlns:p14="http://schemas.microsoft.com/office/powerpoint/2010/main" val="279490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4261D-DB29-491B-ABA6-F0970754DB5E}" type="datetimeFigureOut">
              <a:rPr lang="fr-FR" smtClean="0"/>
              <a:t>04/11/2022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7269B-3A71-4D6B-8B6E-8528AA0EFE62}" type="slidenum">
              <a:rPr lang="fr-FR" smtClean="0"/>
              <a:t>‹N°›</a:t>
            </a:fld>
            <a:endParaRPr lang="fr-FR"/>
          </a:p>
        </p:txBody>
      </p:sp>
    </p:spTree>
    <p:extLst>
      <p:ext uri="{BB962C8B-B14F-4D97-AF65-F5344CB8AC3E}">
        <p14:creationId xmlns:p14="http://schemas.microsoft.com/office/powerpoint/2010/main" val="182114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jpg"/><Relationship Id="rId4" Type="http://schemas.openxmlformats.org/officeDocument/2006/relationships/image" Target="../media/image73.jp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7784" y="1661745"/>
            <a:ext cx="9050215" cy="1292470"/>
          </a:xfrm>
        </p:spPr>
        <p:txBody>
          <a:bodyPr>
            <a:normAutofit/>
          </a:bodyPr>
          <a:lstStyle/>
          <a:p>
            <a:r>
              <a:rPr lang="fr-FR" sz="2800" dirty="0" smtClean="0"/>
              <a:t>CERTIFICATION </a:t>
            </a:r>
            <a:br>
              <a:rPr lang="fr-FR" sz="2800" dirty="0" smtClean="0"/>
            </a:br>
            <a:r>
              <a:rPr lang="fr-FR" sz="2800" dirty="0" smtClean="0"/>
              <a:t>DES ÉTABLISSEMENTS DE SANTE </a:t>
            </a:r>
            <a:br>
              <a:rPr lang="fr-FR" sz="2800" dirty="0" smtClean="0"/>
            </a:br>
            <a:r>
              <a:rPr lang="fr-FR" sz="2800" dirty="0" smtClean="0"/>
              <a:t>POUR LA QUALITE DES SOINS (V2020)</a:t>
            </a:r>
            <a:endParaRPr lang="fr-FR" sz="2800" dirty="0"/>
          </a:p>
        </p:txBody>
      </p:sp>
      <p:sp>
        <p:nvSpPr>
          <p:cNvPr id="3" name="Sous-titre 2"/>
          <p:cNvSpPr>
            <a:spLocks noGrp="1"/>
          </p:cNvSpPr>
          <p:nvPr>
            <p:ph type="subTitle" idx="1"/>
          </p:nvPr>
        </p:nvSpPr>
        <p:spPr>
          <a:xfrm>
            <a:off x="1524000" y="3674853"/>
            <a:ext cx="9144000" cy="2268747"/>
          </a:xfrm>
        </p:spPr>
        <p:txBody>
          <a:bodyPr>
            <a:noAutofit/>
          </a:bodyPr>
          <a:lstStyle/>
          <a:p>
            <a:r>
              <a:rPr lang="fr-FR" sz="4800" dirty="0" smtClean="0"/>
              <a:t>Prévention des IAS</a:t>
            </a:r>
          </a:p>
          <a:p>
            <a:r>
              <a:rPr lang="fr-FR" sz="4800" dirty="0" smtClean="0"/>
              <a:t>infections associées aux soins</a:t>
            </a:r>
          </a:p>
          <a:p>
            <a:r>
              <a:rPr lang="fr-FR" sz="4800" dirty="0" smtClean="0"/>
              <a:t>En pratique</a:t>
            </a:r>
          </a:p>
          <a:p>
            <a:endParaRPr lang="fr-FR" sz="3600" dirty="0"/>
          </a:p>
        </p:txBody>
      </p:sp>
    </p:spTree>
    <p:extLst>
      <p:ext uri="{BB962C8B-B14F-4D97-AF65-F5344CB8AC3E}">
        <p14:creationId xmlns:p14="http://schemas.microsoft.com/office/powerpoint/2010/main" val="2709129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2885" y="1122362"/>
            <a:ext cx="10700657" cy="4581751"/>
          </a:xfrm>
          <a:solidFill>
            <a:schemeClr val="accent1">
              <a:lumMod val="20000"/>
              <a:lumOff val="80000"/>
            </a:schemeClr>
          </a:solidFill>
        </p:spPr>
        <p:txBody>
          <a:bodyPr>
            <a:noAutofit/>
          </a:bodyPr>
          <a:lstStyle/>
          <a:p>
            <a:r>
              <a:rPr lang="fr-FR" sz="4400" dirty="0" smtClean="0"/>
              <a:t>Grille d’observations</a:t>
            </a:r>
            <a:br>
              <a:rPr lang="fr-FR" sz="4400" dirty="0" smtClean="0"/>
            </a:br>
            <a:r>
              <a:rPr lang="fr-FR" sz="4400" dirty="0" smtClean="0"/>
              <a:t/>
            </a:r>
            <a:br>
              <a:rPr lang="fr-FR" sz="4400" dirty="0" smtClean="0"/>
            </a:br>
            <a:r>
              <a:rPr lang="fr-FR" sz="4400" dirty="0" smtClean="0"/>
              <a:t>lors des traceurs ciblés</a:t>
            </a:r>
            <a:br>
              <a:rPr lang="fr-FR" sz="4400" dirty="0" smtClean="0"/>
            </a:br>
            <a:r>
              <a:rPr lang="fr-FR" sz="4400" dirty="0" smtClean="0"/>
              <a:t/>
            </a:r>
            <a:br>
              <a:rPr lang="fr-FR" sz="4400" dirty="0" smtClean="0"/>
            </a:br>
            <a:r>
              <a:rPr lang="fr-FR" sz="4400" dirty="0" smtClean="0"/>
              <a:t>Cible: </a:t>
            </a:r>
            <a:r>
              <a:rPr lang="fr-FR" sz="4400" dirty="0"/>
              <a:t>Prévention des IAS</a:t>
            </a:r>
            <a:r>
              <a:rPr lang="fr-FR" sz="4400" dirty="0" smtClean="0"/>
              <a:t/>
            </a:r>
            <a:br>
              <a:rPr lang="fr-FR" sz="4400" dirty="0" smtClean="0"/>
            </a:br>
            <a:endParaRPr lang="fr-FR" sz="4400" dirty="0"/>
          </a:p>
        </p:txBody>
      </p:sp>
    </p:spTree>
    <p:extLst>
      <p:ext uri="{BB962C8B-B14F-4D97-AF65-F5344CB8AC3E}">
        <p14:creationId xmlns:p14="http://schemas.microsoft.com/office/powerpoint/2010/main" val="137140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52475" y="690562"/>
            <a:ext cx="10687050" cy="5476875"/>
          </a:xfrm>
          <a:prstGeom prst="rect">
            <a:avLst/>
          </a:prstGeom>
        </p:spPr>
      </p:pic>
    </p:spTree>
    <p:extLst>
      <p:ext uri="{BB962C8B-B14F-4D97-AF65-F5344CB8AC3E}">
        <p14:creationId xmlns:p14="http://schemas.microsoft.com/office/powerpoint/2010/main" val="263963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09625" y="133350"/>
            <a:ext cx="10572750" cy="6591300"/>
          </a:xfrm>
          <a:prstGeom prst="rect">
            <a:avLst/>
          </a:prstGeom>
        </p:spPr>
      </p:pic>
    </p:spTree>
    <p:extLst>
      <p:ext uri="{BB962C8B-B14F-4D97-AF65-F5344CB8AC3E}">
        <p14:creationId xmlns:p14="http://schemas.microsoft.com/office/powerpoint/2010/main" val="155181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Grille d’évaluation du traceur ciblé: prévention des IAS </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85337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7162" y="1219200"/>
            <a:ext cx="11877675" cy="4419600"/>
          </a:xfrm>
          <a:prstGeom prst="rect">
            <a:avLst/>
          </a:prstGeom>
        </p:spPr>
      </p:pic>
      <p:pic>
        <p:nvPicPr>
          <p:cNvPr id="3" name="Image 2"/>
          <p:cNvPicPr>
            <a:picLocks noChangeAspect="1"/>
          </p:cNvPicPr>
          <p:nvPr/>
        </p:nvPicPr>
        <p:blipFill>
          <a:blip r:embed="rId3"/>
          <a:stretch>
            <a:fillRect/>
          </a:stretch>
        </p:blipFill>
        <p:spPr>
          <a:xfrm>
            <a:off x="4762499" y="0"/>
            <a:ext cx="1333500" cy="400050"/>
          </a:xfrm>
          <a:prstGeom prst="rect">
            <a:avLst/>
          </a:prstGeom>
        </p:spPr>
      </p:pic>
    </p:spTree>
    <p:extLst>
      <p:ext uri="{BB962C8B-B14F-4D97-AF65-F5344CB8AC3E}">
        <p14:creationId xmlns:p14="http://schemas.microsoft.com/office/powerpoint/2010/main" val="289955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975552"/>
            <a:ext cx="12158918" cy="4433027"/>
          </a:xfrm>
          <a:prstGeom prst="rect">
            <a:avLst/>
          </a:prstGeom>
        </p:spPr>
      </p:pic>
      <p:pic>
        <p:nvPicPr>
          <p:cNvPr id="3" name="Image 2"/>
          <p:cNvPicPr>
            <a:picLocks noChangeAspect="1"/>
          </p:cNvPicPr>
          <p:nvPr/>
        </p:nvPicPr>
        <p:blipFill>
          <a:blip r:embed="rId3"/>
          <a:stretch>
            <a:fillRect/>
          </a:stretch>
        </p:blipFill>
        <p:spPr>
          <a:xfrm>
            <a:off x="5049871" y="0"/>
            <a:ext cx="1333500" cy="400050"/>
          </a:xfrm>
          <a:prstGeom prst="rect">
            <a:avLst/>
          </a:prstGeom>
        </p:spPr>
      </p:pic>
    </p:spTree>
    <p:extLst>
      <p:ext uri="{BB962C8B-B14F-4D97-AF65-F5344CB8AC3E}">
        <p14:creationId xmlns:p14="http://schemas.microsoft.com/office/powerpoint/2010/main" val="4077804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3192" y="619478"/>
            <a:ext cx="4924425" cy="828675"/>
          </a:xfrm>
          <a:prstGeom prst="rect">
            <a:avLst/>
          </a:prstGeom>
        </p:spPr>
      </p:pic>
      <p:pic>
        <p:nvPicPr>
          <p:cNvPr id="3" name="Image 2"/>
          <p:cNvPicPr>
            <a:picLocks noChangeAspect="1"/>
          </p:cNvPicPr>
          <p:nvPr/>
        </p:nvPicPr>
        <p:blipFill>
          <a:blip r:embed="rId3"/>
          <a:stretch>
            <a:fillRect/>
          </a:stretch>
        </p:blipFill>
        <p:spPr>
          <a:xfrm>
            <a:off x="1360352" y="1580035"/>
            <a:ext cx="9219924" cy="1970561"/>
          </a:xfrm>
          <a:prstGeom prst="rect">
            <a:avLst/>
          </a:prstGeom>
        </p:spPr>
      </p:pic>
      <p:pic>
        <p:nvPicPr>
          <p:cNvPr id="4" name="Image 3"/>
          <p:cNvPicPr>
            <a:picLocks noChangeAspect="1"/>
          </p:cNvPicPr>
          <p:nvPr/>
        </p:nvPicPr>
        <p:blipFill>
          <a:blip r:embed="rId4"/>
          <a:stretch>
            <a:fillRect/>
          </a:stretch>
        </p:blipFill>
        <p:spPr>
          <a:xfrm>
            <a:off x="1360352" y="4098890"/>
            <a:ext cx="5907614" cy="1766889"/>
          </a:xfrm>
          <a:prstGeom prst="rect">
            <a:avLst/>
          </a:prstGeom>
        </p:spPr>
      </p:pic>
      <p:pic>
        <p:nvPicPr>
          <p:cNvPr id="5" name="Image 4"/>
          <p:cNvPicPr>
            <a:picLocks noChangeAspect="1"/>
          </p:cNvPicPr>
          <p:nvPr/>
        </p:nvPicPr>
        <p:blipFill>
          <a:blip r:embed="rId5"/>
          <a:stretch>
            <a:fillRect/>
          </a:stretch>
        </p:blipFill>
        <p:spPr>
          <a:xfrm>
            <a:off x="5007617" y="58368"/>
            <a:ext cx="1333500" cy="400050"/>
          </a:xfrm>
          <a:prstGeom prst="rect">
            <a:avLst/>
          </a:prstGeom>
        </p:spPr>
      </p:pic>
    </p:spTree>
    <p:extLst>
      <p:ext uri="{BB962C8B-B14F-4D97-AF65-F5344CB8AC3E}">
        <p14:creationId xmlns:p14="http://schemas.microsoft.com/office/powerpoint/2010/main" val="3327189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90625" y="119062"/>
            <a:ext cx="9810750" cy="6619875"/>
          </a:xfrm>
          <a:prstGeom prst="rect">
            <a:avLst/>
          </a:prstGeom>
        </p:spPr>
      </p:pic>
      <p:pic>
        <p:nvPicPr>
          <p:cNvPr id="3" name="Image 2"/>
          <p:cNvPicPr>
            <a:picLocks noChangeAspect="1"/>
          </p:cNvPicPr>
          <p:nvPr/>
        </p:nvPicPr>
        <p:blipFill>
          <a:blip r:embed="rId3"/>
          <a:stretch>
            <a:fillRect/>
          </a:stretch>
        </p:blipFill>
        <p:spPr>
          <a:xfrm>
            <a:off x="5046528" y="177428"/>
            <a:ext cx="1333500" cy="400050"/>
          </a:xfrm>
          <a:prstGeom prst="rect">
            <a:avLst/>
          </a:prstGeom>
        </p:spPr>
      </p:pic>
    </p:spTree>
    <p:extLst>
      <p:ext uri="{BB962C8B-B14F-4D97-AF65-F5344CB8AC3E}">
        <p14:creationId xmlns:p14="http://schemas.microsoft.com/office/powerpoint/2010/main" val="1397643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7548" y="1557900"/>
            <a:ext cx="11969767" cy="2274797"/>
          </a:xfrm>
          <a:prstGeom prst="rect">
            <a:avLst/>
          </a:prstGeom>
        </p:spPr>
      </p:pic>
      <p:pic>
        <p:nvPicPr>
          <p:cNvPr id="3" name="Image 2"/>
          <p:cNvPicPr>
            <a:picLocks noChangeAspect="1"/>
          </p:cNvPicPr>
          <p:nvPr/>
        </p:nvPicPr>
        <p:blipFill>
          <a:blip r:embed="rId3"/>
          <a:stretch>
            <a:fillRect/>
          </a:stretch>
        </p:blipFill>
        <p:spPr>
          <a:xfrm>
            <a:off x="5046528" y="177428"/>
            <a:ext cx="1333500" cy="400050"/>
          </a:xfrm>
          <a:prstGeom prst="rect">
            <a:avLst/>
          </a:prstGeom>
        </p:spPr>
      </p:pic>
    </p:spTree>
    <p:extLst>
      <p:ext uri="{BB962C8B-B14F-4D97-AF65-F5344CB8AC3E}">
        <p14:creationId xmlns:p14="http://schemas.microsoft.com/office/powerpoint/2010/main" val="148709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88460"/>
            <a:ext cx="11010900" cy="838200"/>
          </a:xfrm>
          <a:prstGeom prst="rect">
            <a:avLst/>
          </a:prstGeom>
        </p:spPr>
      </p:pic>
      <p:pic>
        <p:nvPicPr>
          <p:cNvPr id="3" name="Image 2"/>
          <p:cNvPicPr>
            <a:picLocks noChangeAspect="1"/>
          </p:cNvPicPr>
          <p:nvPr/>
        </p:nvPicPr>
        <p:blipFill>
          <a:blip r:embed="rId3"/>
          <a:stretch>
            <a:fillRect/>
          </a:stretch>
        </p:blipFill>
        <p:spPr>
          <a:xfrm>
            <a:off x="5046528" y="41646"/>
            <a:ext cx="1333500" cy="400050"/>
          </a:xfrm>
          <a:prstGeom prst="rect">
            <a:avLst/>
          </a:prstGeom>
        </p:spPr>
      </p:pic>
      <p:pic>
        <p:nvPicPr>
          <p:cNvPr id="4" name="Image 3"/>
          <p:cNvPicPr>
            <a:picLocks noChangeAspect="1"/>
          </p:cNvPicPr>
          <p:nvPr/>
        </p:nvPicPr>
        <p:blipFill>
          <a:blip r:embed="rId4"/>
          <a:stretch>
            <a:fillRect/>
          </a:stretch>
        </p:blipFill>
        <p:spPr>
          <a:xfrm>
            <a:off x="609600" y="4320717"/>
            <a:ext cx="6054557" cy="1137367"/>
          </a:xfrm>
          <a:prstGeom prst="rect">
            <a:avLst/>
          </a:prstGeom>
        </p:spPr>
      </p:pic>
      <p:pic>
        <p:nvPicPr>
          <p:cNvPr id="5" name="Image 4"/>
          <p:cNvPicPr>
            <a:picLocks noChangeAspect="1"/>
          </p:cNvPicPr>
          <p:nvPr/>
        </p:nvPicPr>
        <p:blipFill>
          <a:blip r:embed="rId5"/>
          <a:stretch>
            <a:fillRect/>
          </a:stretch>
        </p:blipFill>
        <p:spPr>
          <a:xfrm>
            <a:off x="609600" y="5454906"/>
            <a:ext cx="2781300" cy="1295400"/>
          </a:xfrm>
          <a:prstGeom prst="rect">
            <a:avLst/>
          </a:prstGeom>
        </p:spPr>
      </p:pic>
      <p:pic>
        <p:nvPicPr>
          <p:cNvPr id="7" name="Image 6"/>
          <p:cNvPicPr>
            <a:picLocks noChangeAspect="1"/>
          </p:cNvPicPr>
          <p:nvPr/>
        </p:nvPicPr>
        <p:blipFill>
          <a:blip r:embed="rId6"/>
          <a:stretch>
            <a:fillRect/>
          </a:stretch>
        </p:blipFill>
        <p:spPr>
          <a:xfrm>
            <a:off x="609600" y="918299"/>
            <a:ext cx="9494906" cy="1185749"/>
          </a:xfrm>
          <a:prstGeom prst="rect">
            <a:avLst/>
          </a:prstGeom>
        </p:spPr>
      </p:pic>
      <p:pic>
        <p:nvPicPr>
          <p:cNvPr id="8" name="Image 7"/>
          <p:cNvPicPr>
            <a:picLocks noChangeAspect="1"/>
          </p:cNvPicPr>
          <p:nvPr/>
        </p:nvPicPr>
        <p:blipFill>
          <a:blip r:embed="rId7"/>
          <a:stretch>
            <a:fillRect/>
          </a:stretch>
        </p:blipFill>
        <p:spPr>
          <a:xfrm>
            <a:off x="609600" y="2048645"/>
            <a:ext cx="6054557" cy="1137883"/>
          </a:xfrm>
          <a:prstGeom prst="rect">
            <a:avLst/>
          </a:prstGeom>
        </p:spPr>
      </p:pic>
      <p:pic>
        <p:nvPicPr>
          <p:cNvPr id="9" name="Image 8"/>
          <p:cNvPicPr>
            <a:picLocks noChangeAspect="1"/>
          </p:cNvPicPr>
          <p:nvPr/>
        </p:nvPicPr>
        <p:blipFill>
          <a:blip r:embed="rId8"/>
          <a:stretch>
            <a:fillRect/>
          </a:stretch>
        </p:blipFill>
        <p:spPr>
          <a:xfrm>
            <a:off x="609600" y="3186528"/>
            <a:ext cx="5217268" cy="1134189"/>
          </a:xfrm>
          <a:prstGeom prst="rect">
            <a:avLst/>
          </a:prstGeom>
        </p:spPr>
      </p:pic>
    </p:spTree>
    <p:extLst>
      <p:ext uri="{BB962C8B-B14F-4D97-AF65-F5344CB8AC3E}">
        <p14:creationId xmlns:p14="http://schemas.microsoft.com/office/powerpoint/2010/main" val="3158220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2885" y="1122362"/>
            <a:ext cx="10700657" cy="4581751"/>
          </a:xfrm>
          <a:solidFill>
            <a:schemeClr val="accent1">
              <a:lumMod val="20000"/>
              <a:lumOff val="80000"/>
            </a:schemeClr>
          </a:solidFill>
        </p:spPr>
        <p:txBody>
          <a:bodyPr>
            <a:noAutofit/>
          </a:bodyPr>
          <a:lstStyle/>
          <a:p>
            <a:r>
              <a:rPr lang="fr-FR" sz="4400" dirty="0" smtClean="0"/>
              <a:t>Grille d’entretien professionnels</a:t>
            </a:r>
            <a:br>
              <a:rPr lang="fr-FR" sz="4400" dirty="0" smtClean="0"/>
            </a:br>
            <a:r>
              <a:rPr lang="fr-FR" sz="4400" dirty="0" smtClean="0"/>
              <a:t/>
            </a:r>
            <a:br>
              <a:rPr lang="fr-FR" sz="4400" dirty="0" smtClean="0"/>
            </a:br>
            <a:r>
              <a:rPr lang="fr-FR" sz="4400" dirty="0" smtClean="0"/>
              <a:t>Traceur ciblé: Prévention des IAS</a:t>
            </a:r>
            <a:br>
              <a:rPr lang="fr-FR" sz="4400" dirty="0" smtClean="0"/>
            </a:br>
            <a:r>
              <a:rPr lang="fr-FR" sz="4400" dirty="0" smtClean="0"/>
              <a:t/>
            </a:r>
            <a:br>
              <a:rPr lang="fr-FR" sz="4400" dirty="0" smtClean="0"/>
            </a:br>
            <a:r>
              <a:rPr lang="fr-FR" sz="4400" dirty="0" smtClean="0"/>
              <a:t>Cible: Patient en PCC</a:t>
            </a:r>
            <a:br>
              <a:rPr lang="fr-FR" sz="4400" dirty="0" smtClean="0"/>
            </a:br>
            <a:r>
              <a:rPr lang="fr-FR" sz="4400" dirty="0" smtClean="0"/>
              <a:t/>
            </a:r>
            <a:br>
              <a:rPr lang="fr-FR" sz="4400" dirty="0" smtClean="0"/>
            </a:br>
            <a:r>
              <a:rPr lang="fr-FR" sz="4400" dirty="0" smtClean="0"/>
              <a:t>précautions complémentaires de type contact</a:t>
            </a:r>
            <a:endParaRPr lang="fr-FR" sz="4400" dirty="0"/>
          </a:p>
        </p:txBody>
      </p:sp>
    </p:spTree>
    <p:extLst>
      <p:ext uri="{BB962C8B-B14F-4D97-AF65-F5344CB8AC3E}">
        <p14:creationId xmlns:p14="http://schemas.microsoft.com/office/powerpoint/2010/main" val="4098612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376324"/>
            <a:ext cx="12159767" cy="4195675"/>
          </a:xfrm>
          <a:prstGeom prst="rect">
            <a:avLst/>
          </a:prstGeom>
        </p:spPr>
      </p:pic>
      <p:pic>
        <p:nvPicPr>
          <p:cNvPr id="3" name="Image 2"/>
          <p:cNvPicPr>
            <a:picLocks noChangeAspect="1"/>
          </p:cNvPicPr>
          <p:nvPr/>
        </p:nvPicPr>
        <p:blipFill>
          <a:blip r:embed="rId3"/>
          <a:stretch>
            <a:fillRect/>
          </a:stretch>
        </p:blipFill>
        <p:spPr>
          <a:xfrm>
            <a:off x="5046528" y="41646"/>
            <a:ext cx="1333500" cy="400050"/>
          </a:xfrm>
          <a:prstGeom prst="rect">
            <a:avLst/>
          </a:prstGeom>
        </p:spPr>
      </p:pic>
    </p:spTree>
    <p:extLst>
      <p:ext uri="{BB962C8B-B14F-4D97-AF65-F5344CB8AC3E}">
        <p14:creationId xmlns:p14="http://schemas.microsoft.com/office/powerpoint/2010/main" val="499338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57175"/>
            <a:ext cx="9010650" cy="857250"/>
          </a:xfrm>
          <a:prstGeom prst="rect">
            <a:avLst/>
          </a:prstGeom>
        </p:spPr>
      </p:pic>
      <p:pic>
        <p:nvPicPr>
          <p:cNvPr id="3" name="Image 2"/>
          <p:cNvPicPr>
            <a:picLocks noChangeAspect="1"/>
          </p:cNvPicPr>
          <p:nvPr/>
        </p:nvPicPr>
        <p:blipFill>
          <a:blip r:embed="rId3"/>
          <a:stretch>
            <a:fillRect/>
          </a:stretch>
        </p:blipFill>
        <p:spPr>
          <a:xfrm>
            <a:off x="710119" y="1336641"/>
            <a:ext cx="3181350" cy="1285875"/>
          </a:xfrm>
          <a:prstGeom prst="rect">
            <a:avLst/>
          </a:prstGeom>
        </p:spPr>
      </p:pic>
      <p:pic>
        <p:nvPicPr>
          <p:cNvPr id="4" name="Image 3"/>
          <p:cNvPicPr>
            <a:picLocks noChangeAspect="1"/>
          </p:cNvPicPr>
          <p:nvPr/>
        </p:nvPicPr>
        <p:blipFill>
          <a:blip r:embed="rId4"/>
          <a:stretch>
            <a:fillRect/>
          </a:stretch>
        </p:blipFill>
        <p:spPr>
          <a:xfrm>
            <a:off x="710119" y="2844732"/>
            <a:ext cx="11481881" cy="1342248"/>
          </a:xfrm>
          <a:prstGeom prst="rect">
            <a:avLst/>
          </a:prstGeom>
        </p:spPr>
      </p:pic>
      <p:pic>
        <p:nvPicPr>
          <p:cNvPr id="5" name="Image 4"/>
          <p:cNvPicPr>
            <a:picLocks noChangeAspect="1"/>
          </p:cNvPicPr>
          <p:nvPr/>
        </p:nvPicPr>
        <p:blipFill>
          <a:blip r:embed="rId5"/>
          <a:stretch>
            <a:fillRect/>
          </a:stretch>
        </p:blipFill>
        <p:spPr>
          <a:xfrm>
            <a:off x="710119" y="4409196"/>
            <a:ext cx="10991850" cy="1190625"/>
          </a:xfrm>
          <a:prstGeom prst="rect">
            <a:avLst/>
          </a:prstGeom>
        </p:spPr>
      </p:pic>
      <p:pic>
        <p:nvPicPr>
          <p:cNvPr id="6" name="Image 5"/>
          <p:cNvPicPr>
            <a:picLocks noChangeAspect="1"/>
          </p:cNvPicPr>
          <p:nvPr/>
        </p:nvPicPr>
        <p:blipFill>
          <a:blip r:embed="rId6"/>
          <a:stretch>
            <a:fillRect/>
          </a:stretch>
        </p:blipFill>
        <p:spPr>
          <a:xfrm>
            <a:off x="5046528" y="-65358"/>
            <a:ext cx="1333500" cy="400050"/>
          </a:xfrm>
          <a:prstGeom prst="rect">
            <a:avLst/>
          </a:prstGeom>
        </p:spPr>
      </p:pic>
    </p:spTree>
    <p:extLst>
      <p:ext uri="{BB962C8B-B14F-4D97-AF65-F5344CB8AC3E}">
        <p14:creationId xmlns:p14="http://schemas.microsoft.com/office/powerpoint/2010/main" val="2732461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647750"/>
            <a:ext cx="9791700" cy="819150"/>
          </a:xfrm>
          <a:prstGeom prst="rect">
            <a:avLst/>
          </a:prstGeom>
        </p:spPr>
      </p:pic>
      <p:pic>
        <p:nvPicPr>
          <p:cNvPr id="3" name="Image 2"/>
          <p:cNvPicPr>
            <a:picLocks noChangeAspect="1"/>
          </p:cNvPicPr>
          <p:nvPr/>
        </p:nvPicPr>
        <p:blipFill>
          <a:blip r:embed="rId3"/>
          <a:stretch>
            <a:fillRect/>
          </a:stretch>
        </p:blipFill>
        <p:spPr>
          <a:xfrm>
            <a:off x="972766" y="1779959"/>
            <a:ext cx="11053762" cy="1273020"/>
          </a:xfrm>
          <a:prstGeom prst="rect">
            <a:avLst/>
          </a:prstGeom>
        </p:spPr>
      </p:pic>
      <p:pic>
        <p:nvPicPr>
          <p:cNvPr id="4" name="Image 3"/>
          <p:cNvPicPr>
            <a:picLocks noChangeAspect="1"/>
          </p:cNvPicPr>
          <p:nvPr/>
        </p:nvPicPr>
        <p:blipFill>
          <a:blip r:embed="rId4"/>
          <a:stretch>
            <a:fillRect/>
          </a:stretch>
        </p:blipFill>
        <p:spPr>
          <a:xfrm>
            <a:off x="1056262" y="3680236"/>
            <a:ext cx="10970266" cy="1174474"/>
          </a:xfrm>
          <a:prstGeom prst="rect">
            <a:avLst/>
          </a:prstGeom>
        </p:spPr>
      </p:pic>
      <p:pic>
        <p:nvPicPr>
          <p:cNvPr id="5" name="Image 4"/>
          <p:cNvPicPr>
            <a:picLocks noChangeAspect="1"/>
          </p:cNvPicPr>
          <p:nvPr/>
        </p:nvPicPr>
        <p:blipFill>
          <a:blip r:embed="rId5"/>
          <a:stretch>
            <a:fillRect/>
          </a:stretch>
        </p:blipFill>
        <p:spPr>
          <a:xfrm>
            <a:off x="5007617" y="134097"/>
            <a:ext cx="1333500" cy="400050"/>
          </a:xfrm>
          <a:prstGeom prst="rect">
            <a:avLst/>
          </a:prstGeom>
        </p:spPr>
      </p:pic>
    </p:spTree>
    <p:extLst>
      <p:ext uri="{BB962C8B-B14F-4D97-AF65-F5344CB8AC3E}">
        <p14:creationId xmlns:p14="http://schemas.microsoft.com/office/powerpoint/2010/main" val="2942198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24018" cy="1128408"/>
          </a:xfrm>
          <a:prstGeom prst="rect">
            <a:avLst/>
          </a:prstGeom>
        </p:spPr>
      </p:pic>
      <p:pic>
        <p:nvPicPr>
          <p:cNvPr id="3" name="Image 2"/>
          <p:cNvPicPr>
            <a:picLocks noChangeAspect="1"/>
          </p:cNvPicPr>
          <p:nvPr/>
        </p:nvPicPr>
        <p:blipFill>
          <a:blip r:embed="rId3"/>
          <a:stretch>
            <a:fillRect/>
          </a:stretch>
        </p:blipFill>
        <p:spPr>
          <a:xfrm>
            <a:off x="321013" y="1495041"/>
            <a:ext cx="11498093" cy="1238008"/>
          </a:xfrm>
          <a:prstGeom prst="rect">
            <a:avLst/>
          </a:prstGeom>
        </p:spPr>
      </p:pic>
      <p:pic>
        <p:nvPicPr>
          <p:cNvPr id="4" name="Image 3"/>
          <p:cNvPicPr>
            <a:picLocks noChangeAspect="1"/>
          </p:cNvPicPr>
          <p:nvPr/>
        </p:nvPicPr>
        <p:blipFill>
          <a:blip r:embed="rId4"/>
          <a:stretch>
            <a:fillRect/>
          </a:stretch>
        </p:blipFill>
        <p:spPr>
          <a:xfrm>
            <a:off x="321013" y="3099682"/>
            <a:ext cx="11407750" cy="1243461"/>
          </a:xfrm>
          <a:prstGeom prst="rect">
            <a:avLst/>
          </a:prstGeom>
        </p:spPr>
      </p:pic>
      <p:pic>
        <p:nvPicPr>
          <p:cNvPr id="5" name="Image 4"/>
          <p:cNvPicPr>
            <a:picLocks noChangeAspect="1"/>
          </p:cNvPicPr>
          <p:nvPr/>
        </p:nvPicPr>
        <p:blipFill>
          <a:blip r:embed="rId5"/>
          <a:stretch>
            <a:fillRect/>
          </a:stretch>
        </p:blipFill>
        <p:spPr>
          <a:xfrm>
            <a:off x="321013" y="4999302"/>
            <a:ext cx="11712173" cy="1248086"/>
          </a:xfrm>
          <a:prstGeom prst="rect">
            <a:avLst/>
          </a:prstGeom>
        </p:spPr>
      </p:pic>
      <p:pic>
        <p:nvPicPr>
          <p:cNvPr id="6" name="Image 5"/>
          <p:cNvPicPr>
            <a:picLocks noChangeAspect="1"/>
          </p:cNvPicPr>
          <p:nvPr/>
        </p:nvPicPr>
        <p:blipFill>
          <a:blip r:embed="rId6"/>
          <a:stretch>
            <a:fillRect/>
          </a:stretch>
        </p:blipFill>
        <p:spPr>
          <a:xfrm>
            <a:off x="4691199" y="0"/>
            <a:ext cx="1485900" cy="361950"/>
          </a:xfrm>
          <a:prstGeom prst="rect">
            <a:avLst/>
          </a:prstGeom>
        </p:spPr>
      </p:pic>
    </p:spTree>
    <p:extLst>
      <p:ext uri="{BB962C8B-B14F-4D97-AF65-F5344CB8AC3E}">
        <p14:creationId xmlns:p14="http://schemas.microsoft.com/office/powerpoint/2010/main" val="697677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4008" y="183912"/>
            <a:ext cx="11637826" cy="846004"/>
          </a:xfrm>
          <a:prstGeom prst="rect">
            <a:avLst/>
          </a:prstGeom>
        </p:spPr>
      </p:pic>
      <p:pic>
        <p:nvPicPr>
          <p:cNvPr id="3" name="Image 2"/>
          <p:cNvPicPr>
            <a:picLocks noChangeAspect="1"/>
          </p:cNvPicPr>
          <p:nvPr/>
        </p:nvPicPr>
        <p:blipFill>
          <a:blip r:embed="rId3"/>
          <a:stretch>
            <a:fillRect/>
          </a:stretch>
        </p:blipFill>
        <p:spPr>
          <a:xfrm>
            <a:off x="936201" y="1085783"/>
            <a:ext cx="10713902" cy="1328856"/>
          </a:xfrm>
          <a:prstGeom prst="rect">
            <a:avLst/>
          </a:prstGeom>
        </p:spPr>
      </p:pic>
      <p:pic>
        <p:nvPicPr>
          <p:cNvPr id="4" name="Image 3"/>
          <p:cNvPicPr>
            <a:picLocks noChangeAspect="1"/>
          </p:cNvPicPr>
          <p:nvPr/>
        </p:nvPicPr>
        <p:blipFill>
          <a:blip r:embed="rId4"/>
          <a:stretch>
            <a:fillRect/>
          </a:stretch>
        </p:blipFill>
        <p:spPr>
          <a:xfrm>
            <a:off x="936201" y="2550177"/>
            <a:ext cx="11573160" cy="1042480"/>
          </a:xfrm>
          <a:prstGeom prst="rect">
            <a:avLst/>
          </a:prstGeom>
        </p:spPr>
      </p:pic>
      <p:pic>
        <p:nvPicPr>
          <p:cNvPr id="5" name="Image 4"/>
          <p:cNvPicPr>
            <a:picLocks noChangeAspect="1"/>
          </p:cNvPicPr>
          <p:nvPr/>
        </p:nvPicPr>
        <p:blipFill>
          <a:blip r:embed="rId5"/>
          <a:stretch>
            <a:fillRect/>
          </a:stretch>
        </p:blipFill>
        <p:spPr>
          <a:xfrm>
            <a:off x="936201" y="3728195"/>
            <a:ext cx="11436095" cy="1249185"/>
          </a:xfrm>
          <a:prstGeom prst="rect">
            <a:avLst/>
          </a:prstGeom>
        </p:spPr>
      </p:pic>
      <p:pic>
        <p:nvPicPr>
          <p:cNvPr id="6" name="Image 5"/>
          <p:cNvPicPr>
            <a:picLocks noChangeAspect="1"/>
          </p:cNvPicPr>
          <p:nvPr/>
        </p:nvPicPr>
        <p:blipFill>
          <a:blip r:embed="rId6"/>
          <a:stretch>
            <a:fillRect/>
          </a:stretch>
        </p:blipFill>
        <p:spPr>
          <a:xfrm>
            <a:off x="936201" y="5364539"/>
            <a:ext cx="11574294" cy="1113538"/>
          </a:xfrm>
          <a:prstGeom prst="rect">
            <a:avLst/>
          </a:prstGeom>
        </p:spPr>
      </p:pic>
      <p:pic>
        <p:nvPicPr>
          <p:cNvPr id="7" name="Image 6"/>
          <p:cNvPicPr>
            <a:picLocks noChangeAspect="1"/>
          </p:cNvPicPr>
          <p:nvPr/>
        </p:nvPicPr>
        <p:blipFill>
          <a:blip r:embed="rId7"/>
          <a:stretch>
            <a:fillRect/>
          </a:stretch>
        </p:blipFill>
        <p:spPr>
          <a:xfrm>
            <a:off x="4886123" y="0"/>
            <a:ext cx="1485900" cy="361950"/>
          </a:xfrm>
          <a:prstGeom prst="rect">
            <a:avLst/>
          </a:prstGeom>
        </p:spPr>
      </p:pic>
    </p:spTree>
    <p:extLst>
      <p:ext uri="{BB962C8B-B14F-4D97-AF65-F5344CB8AC3E}">
        <p14:creationId xmlns:p14="http://schemas.microsoft.com/office/powerpoint/2010/main" val="2296876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3194354" cy="853643"/>
          </a:xfrm>
          <a:prstGeom prst="rect">
            <a:avLst/>
          </a:prstGeom>
        </p:spPr>
      </p:pic>
      <p:pic>
        <p:nvPicPr>
          <p:cNvPr id="3" name="Image 2"/>
          <p:cNvPicPr>
            <a:picLocks noChangeAspect="1"/>
          </p:cNvPicPr>
          <p:nvPr/>
        </p:nvPicPr>
        <p:blipFill>
          <a:blip r:embed="rId3"/>
          <a:stretch>
            <a:fillRect/>
          </a:stretch>
        </p:blipFill>
        <p:spPr>
          <a:xfrm>
            <a:off x="541095" y="853643"/>
            <a:ext cx="10977758" cy="1114808"/>
          </a:xfrm>
          <a:prstGeom prst="rect">
            <a:avLst/>
          </a:prstGeom>
        </p:spPr>
      </p:pic>
      <p:pic>
        <p:nvPicPr>
          <p:cNvPr id="4" name="Image 3"/>
          <p:cNvPicPr>
            <a:picLocks noChangeAspect="1"/>
          </p:cNvPicPr>
          <p:nvPr/>
        </p:nvPicPr>
        <p:blipFill>
          <a:blip r:embed="rId4"/>
          <a:stretch>
            <a:fillRect/>
          </a:stretch>
        </p:blipFill>
        <p:spPr>
          <a:xfrm>
            <a:off x="594144" y="1990148"/>
            <a:ext cx="10531293" cy="1163556"/>
          </a:xfrm>
          <a:prstGeom prst="rect">
            <a:avLst/>
          </a:prstGeom>
        </p:spPr>
      </p:pic>
      <p:pic>
        <p:nvPicPr>
          <p:cNvPr id="6" name="Image 5"/>
          <p:cNvPicPr>
            <a:picLocks noChangeAspect="1"/>
          </p:cNvPicPr>
          <p:nvPr/>
        </p:nvPicPr>
        <p:blipFill>
          <a:blip r:embed="rId5"/>
          <a:stretch>
            <a:fillRect/>
          </a:stretch>
        </p:blipFill>
        <p:spPr>
          <a:xfrm>
            <a:off x="594144" y="3175401"/>
            <a:ext cx="11307226" cy="1238714"/>
          </a:xfrm>
          <a:prstGeom prst="rect">
            <a:avLst/>
          </a:prstGeom>
        </p:spPr>
      </p:pic>
      <p:pic>
        <p:nvPicPr>
          <p:cNvPr id="7" name="Image 6"/>
          <p:cNvPicPr>
            <a:picLocks noChangeAspect="1"/>
          </p:cNvPicPr>
          <p:nvPr/>
        </p:nvPicPr>
        <p:blipFill>
          <a:blip r:embed="rId6"/>
          <a:stretch>
            <a:fillRect/>
          </a:stretch>
        </p:blipFill>
        <p:spPr>
          <a:xfrm>
            <a:off x="594144" y="4390644"/>
            <a:ext cx="10562344" cy="1065173"/>
          </a:xfrm>
          <a:prstGeom prst="rect">
            <a:avLst/>
          </a:prstGeom>
        </p:spPr>
      </p:pic>
      <p:pic>
        <p:nvPicPr>
          <p:cNvPr id="8" name="Image 7"/>
          <p:cNvPicPr>
            <a:picLocks noChangeAspect="1"/>
          </p:cNvPicPr>
          <p:nvPr/>
        </p:nvPicPr>
        <p:blipFill>
          <a:blip r:embed="rId7"/>
          <a:stretch>
            <a:fillRect/>
          </a:stretch>
        </p:blipFill>
        <p:spPr>
          <a:xfrm>
            <a:off x="594143" y="5505453"/>
            <a:ext cx="10584343" cy="1306248"/>
          </a:xfrm>
          <a:prstGeom prst="rect">
            <a:avLst/>
          </a:prstGeom>
        </p:spPr>
      </p:pic>
      <p:pic>
        <p:nvPicPr>
          <p:cNvPr id="9" name="Image 8"/>
          <p:cNvPicPr>
            <a:picLocks noChangeAspect="1"/>
          </p:cNvPicPr>
          <p:nvPr/>
        </p:nvPicPr>
        <p:blipFill>
          <a:blip r:embed="rId8"/>
          <a:stretch>
            <a:fillRect/>
          </a:stretch>
        </p:blipFill>
        <p:spPr>
          <a:xfrm>
            <a:off x="4915305" y="0"/>
            <a:ext cx="1485900" cy="361950"/>
          </a:xfrm>
          <a:prstGeom prst="rect">
            <a:avLst/>
          </a:prstGeom>
        </p:spPr>
      </p:pic>
    </p:spTree>
    <p:extLst>
      <p:ext uri="{BB962C8B-B14F-4D97-AF65-F5344CB8AC3E}">
        <p14:creationId xmlns:p14="http://schemas.microsoft.com/office/powerpoint/2010/main" val="4192439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930" y="159696"/>
            <a:ext cx="8801100" cy="838200"/>
          </a:xfrm>
          <a:prstGeom prst="rect">
            <a:avLst/>
          </a:prstGeom>
        </p:spPr>
      </p:pic>
      <p:pic>
        <p:nvPicPr>
          <p:cNvPr id="3" name="Image 2"/>
          <p:cNvPicPr>
            <a:picLocks noChangeAspect="1"/>
          </p:cNvPicPr>
          <p:nvPr/>
        </p:nvPicPr>
        <p:blipFill>
          <a:blip r:embed="rId3"/>
          <a:stretch>
            <a:fillRect/>
          </a:stretch>
        </p:blipFill>
        <p:spPr>
          <a:xfrm>
            <a:off x="1060315" y="1074806"/>
            <a:ext cx="12230809" cy="1227372"/>
          </a:xfrm>
          <a:prstGeom prst="rect">
            <a:avLst/>
          </a:prstGeom>
        </p:spPr>
      </p:pic>
      <p:pic>
        <p:nvPicPr>
          <p:cNvPr id="4" name="Image 3"/>
          <p:cNvPicPr>
            <a:picLocks noChangeAspect="1"/>
          </p:cNvPicPr>
          <p:nvPr/>
        </p:nvPicPr>
        <p:blipFill>
          <a:blip r:embed="rId4"/>
          <a:stretch>
            <a:fillRect/>
          </a:stretch>
        </p:blipFill>
        <p:spPr>
          <a:xfrm>
            <a:off x="1060315" y="2562529"/>
            <a:ext cx="11277802" cy="1124497"/>
          </a:xfrm>
          <a:prstGeom prst="rect">
            <a:avLst/>
          </a:prstGeom>
        </p:spPr>
      </p:pic>
      <p:pic>
        <p:nvPicPr>
          <p:cNvPr id="5" name="Image 4"/>
          <p:cNvPicPr>
            <a:picLocks noChangeAspect="1"/>
          </p:cNvPicPr>
          <p:nvPr/>
        </p:nvPicPr>
        <p:blipFill>
          <a:blip r:embed="rId5"/>
          <a:stretch>
            <a:fillRect/>
          </a:stretch>
        </p:blipFill>
        <p:spPr>
          <a:xfrm>
            <a:off x="1060315" y="3947377"/>
            <a:ext cx="12630555" cy="1183003"/>
          </a:xfrm>
          <a:prstGeom prst="rect">
            <a:avLst/>
          </a:prstGeom>
        </p:spPr>
      </p:pic>
      <p:pic>
        <p:nvPicPr>
          <p:cNvPr id="6" name="Image 5"/>
          <p:cNvPicPr>
            <a:picLocks noChangeAspect="1"/>
          </p:cNvPicPr>
          <p:nvPr/>
        </p:nvPicPr>
        <p:blipFill>
          <a:blip r:embed="rId6"/>
          <a:stretch>
            <a:fillRect/>
          </a:stretch>
        </p:blipFill>
        <p:spPr>
          <a:xfrm>
            <a:off x="1060315" y="5332608"/>
            <a:ext cx="11435167" cy="1179333"/>
          </a:xfrm>
          <a:prstGeom prst="rect">
            <a:avLst/>
          </a:prstGeom>
        </p:spPr>
      </p:pic>
      <p:pic>
        <p:nvPicPr>
          <p:cNvPr id="7" name="Image 6"/>
          <p:cNvPicPr>
            <a:picLocks noChangeAspect="1"/>
          </p:cNvPicPr>
          <p:nvPr/>
        </p:nvPicPr>
        <p:blipFill>
          <a:blip r:embed="rId7"/>
          <a:stretch>
            <a:fillRect/>
          </a:stretch>
        </p:blipFill>
        <p:spPr>
          <a:xfrm>
            <a:off x="4779118" y="82786"/>
            <a:ext cx="1485900" cy="361950"/>
          </a:xfrm>
          <a:prstGeom prst="rect">
            <a:avLst/>
          </a:prstGeom>
        </p:spPr>
      </p:pic>
    </p:spTree>
    <p:extLst>
      <p:ext uri="{BB962C8B-B14F-4D97-AF65-F5344CB8AC3E}">
        <p14:creationId xmlns:p14="http://schemas.microsoft.com/office/powerpoint/2010/main" val="2176910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191" y="0"/>
            <a:ext cx="14627934" cy="1035793"/>
          </a:xfrm>
          <a:prstGeom prst="rect">
            <a:avLst/>
          </a:prstGeom>
        </p:spPr>
      </p:pic>
      <p:pic>
        <p:nvPicPr>
          <p:cNvPr id="3" name="Image 2"/>
          <p:cNvPicPr>
            <a:picLocks noChangeAspect="1"/>
          </p:cNvPicPr>
          <p:nvPr/>
        </p:nvPicPr>
        <p:blipFill>
          <a:blip r:embed="rId3"/>
          <a:stretch>
            <a:fillRect/>
          </a:stretch>
        </p:blipFill>
        <p:spPr>
          <a:xfrm>
            <a:off x="679821" y="1032624"/>
            <a:ext cx="10030432" cy="1042647"/>
          </a:xfrm>
          <a:prstGeom prst="rect">
            <a:avLst/>
          </a:prstGeom>
        </p:spPr>
      </p:pic>
      <p:pic>
        <p:nvPicPr>
          <p:cNvPr id="4" name="Image 3"/>
          <p:cNvPicPr>
            <a:picLocks noChangeAspect="1"/>
          </p:cNvPicPr>
          <p:nvPr/>
        </p:nvPicPr>
        <p:blipFill>
          <a:blip r:embed="rId4"/>
          <a:stretch>
            <a:fillRect/>
          </a:stretch>
        </p:blipFill>
        <p:spPr>
          <a:xfrm>
            <a:off x="679821" y="2075271"/>
            <a:ext cx="11150532" cy="1173740"/>
          </a:xfrm>
          <a:prstGeom prst="rect">
            <a:avLst/>
          </a:prstGeom>
        </p:spPr>
      </p:pic>
      <p:pic>
        <p:nvPicPr>
          <p:cNvPr id="5" name="Image 4"/>
          <p:cNvPicPr>
            <a:picLocks noChangeAspect="1"/>
          </p:cNvPicPr>
          <p:nvPr/>
        </p:nvPicPr>
        <p:blipFill>
          <a:blip r:embed="rId5"/>
          <a:stretch>
            <a:fillRect/>
          </a:stretch>
        </p:blipFill>
        <p:spPr>
          <a:xfrm>
            <a:off x="679821" y="3273720"/>
            <a:ext cx="11858726" cy="1200449"/>
          </a:xfrm>
          <a:prstGeom prst="rect">
            <a:avLst/>
          </a:prstGeom>
        </p:spPr>
      </p:pic>
      <p:pic>
        <p:nvPicPr>
          <p:cNvPr id="6" name="Image 5"/>
          <p:cNvPicPr>
            <a:picLocks noChangeAspect="1"/>
          </p:cNvPicPr>
          <p:nvPr/>
        </p:nvPicPr>
        <p:blipFill>
          <a:blip r:embed="rId6"/>
          <a:stretch>
            <a:fillRect/>
          </a:stretch>
        </p:blipFill>
        <p:spPr>
          <a:xfrm>
            <a:off x="679821" y="4498878"/>
            <a:ext cx="11470531" cy="1161255"/>
          </a:xfrm>
          <a:prstGeom prst="rect">
            <a:avLst/>
          </a:prstGeom>
        </p:spPr>
      </p:pic>
      <p:pic>
        <p:nvPicPr>
          <p:cNvPr id="7" name="Image 6"/>
          <p:cNvPicPr>
            <a:picLocks noChangeAspect="1"/>
          </p:cNvPicPr>
          <p:nvPr/>
        </p:nvPicPr>
        <p:blipFill>
          <a:blip r:embed="rId7"/>
          <a:stretch>
            <a:fillRect/>
          </a:stretch>
        </p:blipFill>
        <p:spPr>
          <a:xfrm>
            <a:off x="732766" y="5660133"/>
            <a:ext cx="9977487" cy="1147338"/>
          </a:xfrm>
          <a:prstGeom prst="rect">
            <a:avLst/>
          </a:prstGeom>
        </p:spPr>
      </p:pic>
      <p:pic>
        <p:nvPicPr>
          <p:cNvPr id="8" name="Image 7"/>
          <p:cNvPicPr>
            <a:picLocks noChangeAspect="1"/>
          </p:cNvPicPr>
          <p:nvPr/>
        </p:nvPicPr>
        <p:blipFill>
          <a:blip r:embed="rId8"/>
          <a:stretch>
            <a:fillRect/>
          </a:stretch>
        </p:blipFill>
        <p:spPr>
          <a:xfrm>
            <a:off x="4390011" y="0"/>
            <a:ext cx="1485900" cy="361950"/>
          </a:xfrm>
          <a:prstGeom prst="rect">
            <a:avLst/>
          </a:prstGeom>
        </p:spPr>
      </p:pic>
    </p:spTree>
    <p:extLst>
      <p:ext uri="{BB962C8B-B14F-4D97-AF65-F5344CB8AC3E}">
        <p14:creationId xmlns:p14="http://schemas.microsoft.com/office/powerpoint/2010/main" val="1085972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6479"/>
            <a:ext cx="14012054" cy="831713"/>
          </a:xfrm>
          <a:prstGeom prst="rect">
            <a:avLst/>
          </a:prstGeom>
        </p:spPr>
      </p:pic>
      <p:pic>
        <p:nvPicPr>
          <p:cNvPr id="3" name="Image 2"/>
          <p:cNvPicPr>
            <a:picLocks noChangeAspect="1"/>
          </p:cNvPicPr>
          <p:nvPr/>
        </p:nvPicPr>
        <p:blipFill>
          <a:blip r:embed="rId3"/>
          <a:stretch>
            <a:fillRect/>
          </a:stretch>
        </p:blipFill>
        <p:spPr>
          <a:xfrm>
            <a:off x="808827" y="1292764"/>
            <a:ext cx="11422097" cy="1182814"/>
          </a:xfrm>
          <a:prstGeom prst="rect">
            <a:avLst/>
          </a:prstGeom>
        </p:spPr>
      </p:pic>
      <p:pic>
        <p:nvPicPr>
          <p:cNvPr id="4" name="Image 3"/>
          <p:cNvPicPr>
            <a:picLocks noChangeAspect="1"/>
          </p:cNvPicPr>
          <p:nvPr/>
        </p:nvPicPr>
        <p:blipFill>
          <a:blip r:embed="rId4"/>
          <a:stretch>
            <a:fillRect/>
          </a:stretch>
        </p:blipFill>
        <p:spPr>
          <a:xfrm>
            <a:off x="914400" y="2973107"/>
            <a:ext cx="12715875" cy="1276350"/>
          </a:xfrm>
          <a:prstGeom prst="rect">
            <a:avLst/>
          </a:prstGeom>
        </p:spPr>
      </p:pic>
      <p:pic>
        <p:nvPicPr>
          <p:cNvPr id="5" name="Image 4"/>
          <p:cNvPicPr>
            <a:picLocks noChangeAspect="1"/>
          </p:cNvPicPr>
          <p:nvPr/>
        </p:nvPicPr>
        <p:blipFill>
          <a:blip r:embed="rId5"/>
          <a:stretch>
            <a:fillRect/>
          </a:stretch>
        </p:blipFill>
        <p:spPr>
          <a:xfrm>
            <a:off x="914400" y="4607567"/>
            <a:ext cx="11210953" cy="1306849"/>
          </a:xfrm>
          <a:prstGeom prst="rect">
            <a:avLst/>
          </a:prstGeom>
        </p:spPr>
      </p:pic>
      <p:pic>
        <p:nvPicPr>
          <p:cNvPr id="6" name="Image 5"/>
          <p:cNvPicPr>
            <a:picLocks noChangeAspect="1"/>
          </p:cNvPicPr>
          <p:nvPr/>
        </p:nvPicPr>
        <p:blipFill>
          <a:blip r:embed="rId6"/>
          <a:stretch>
            <a:fillRect/>
          </a:stretch>
        </p:blipFill>
        <p:spPr>
          <a:xfrm>
            <a:off x="5033975" y="-36479"/>
            <a:ext cx="1485900" cy="361950"/>
          </a:xfrm>
          <a:prstGeom prst="rect">
            <a:avLst/>
          </a:prstGeom>
        </p:spPr>
      </p:pic>
    </p:spTree>
    <p:extLst>
      <p:ext uri="{BB962C8B-B14F-4D97-AF65-F5344CB8AC3E}">
        <p14:creationId xmlns:p14="http://schemas.microsoft.com/office/powerpoint/2010/main" val="3078303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7548" y="70122"/>
            <a:ext cx="11828391" cy="6476593"/>
          </a:xfrm>
          <a:prstGeom prst="rect">
            <a:avLst/>
          </a:prstGeom>
        </p:spPr>
      </p:pic>
    </p:spTree>
    <p:extLst>
      <p:ext uri="{BB962C8B-B14F-4D97-AF65-F5344CB8AC3E}">
        <p14:creationId xmlns:p14="http://schemas.microsoft.com/office/powerpoint/2010/main" val="3093010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19087" y="404812"/>
            <a:ext cx="11553825" cy="6048375"/>
          </a:xfrm>
          <a:prstGeom prst="rect">
            <a:avLst/>
          </a:prstGeom>
        </p:spPr>
      </p:pic>
    </p:spTree>
    <p:extLst>
      <p:ext uri="{BB962C8B-B14F-4D97-AF65-F5344CB8AC3E}">
        <p14:creationId xmlns:p14="http://schemas.microsoft.com/office/powerpoint/2010/main" val="296495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0804" y="204281"/>
            <a:ext cx="11566653" cy="6507804"/>
          </a:xfrm>
          <a:prstGeom prst="rect">
            <a:avLst/>
          </a:prstGeom>
        </p:spPr>
      </p:pic>
    </p:spTree>
    <p:extLst>
      <p:ext uri="{BB962C8B-B14F-4D97-AF65-F5344CB8AC3E}">
        <p14:creationId xmlns:p14="http://schemas.microsoft.com/office/powerpoint/2010/main" val="2725476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4838490"/>
          </a:xfrm>
          <a:solidFill>
            <a:schemeClr val="accent2">
              <a:lumMod val="20000"/>
              <a:lumOff val="80000"/>
            </a:schemeClr>
          </a:solidFill>
        </p:spPr>
        <p:txBody>
          <a:bodyPr>
            <a:normAutofit fontScale="90000"/>
          </a:bodyPr>
          <a:lstStyle/>
          <a:p>
            <a:r>
              <a:rPr lang="fr-FR" dirty="0" smtClean="0"/>
              <a:t>Les éléments </a:t>
            </a:r>
            <a:r>
              <a:rPr lang="fr-FR" dirty="0" smtClean="0"/>
              <a:t>d’évaluation </a:t>
            </a:r>
            <a:br>
              <a:rPr lang="fr-FR" dirty="0" smtClean="0"/>
            </a:br>
            <a:r>
              <a:rPr lang="fr-FR" dirty="0" smtClean="0"/>
              <a:t>des critères concernant </a:t>
            </a:r>
            <a:br>
              <a:rPr lang="fr-FR" dirty="0" smtClean="0"/>
            </a:br>
            <a:r>
              <a:rPr lang="fr-FR" dirty="0" smtClean="0"/>
              <a:t>la </a:t>
            </a:r>
            <a:r>
              <a:rPr lang="fr-FR" dirty="0" smtClean="0"/>
              <a:t>prévention des </a:t>
            </a:r>
            <a:r>
              <a:rPr lang="fr-FR" dirty="0" smtClean="0"/>
              <a:t>IAS </a:t>
            </a:r>
            <a:br>
              <a:rPr lang="fr-FR" dirty="0" smtClean="0"/>
            </a:br>
            <a:r>
              <a:rPr lang="fr-FR" dirty="0" smtClean="0"/>
              <a:t>dans l’objectif </a:t>
            </a:r>
            <a:br>
              <a:rPr lang="fr-FR" dirty="0" smtClean="0"/>
            </a:br>
            <a:r>
              <a:rPr lang="fr-FR" dirty="0" smtClean="0"/>
              <a:t>les soignants maîtrisent les risques liés à leurs pratiques</a:t>
            </a:r>
            <a:endParaRPr lang="fr-FR" dirty="0"/>
          </a:p>
        </p:txBody>
      </p:sp>
    </p:spTree>
    <p:extLst>
      <p:ext uri="{BB962C8B-B14F-4D97-AF65-F5344CB8AC3E}">
        <p14:creationId xmlns:p14="http://schemas.microsoft.com/office/powerpoint/2010/main" val="4041170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089858588"/>
              </p:ext>
            </p:extLst>
          </p:nvPr>
        </p:nvGraphicFramePr>
        <p:xfrm>
          <a:off x="250166" y="336431"/>
          <a:ext cx="11671540" cy="6383545"/>
        </p:xfrm>
        <a:graphic>
          <a:graphicData uri="http://schemas.openxmlformats.org/drawingml/2006/table">
            <a:tbl>
              <a:tblPr/>
              <a:tblGrid>
                <a:gridCol w="2622430">
                  <a:extLst>
                    <a:ext uri="{9D8B030D-6E8A-4147-A177-3AD203B41FA5}">
                      <a16:colId xmlns:a16="http://schemas.microsoft.com/office/drawing/2014/main" val="4000731726"/>
                    </a:ext>
                  </a:extLst>
                </a:gridCol>
                <a:gridCol w="7018056">
                  <a:extLst>
                    <a:ext uri="{9D8B030D-6E8A-4147-A177-3AD203B41FA5}">
                      <a16:colId xmlns:a16="http://schemas.microsoft.com/office/drawing/2014/main" val="2831561851"/>
                    </a:ext>
                  </a:extLst>
                </a:gridCol>
                <a:gridCol w="1085725">
                  <a:extLst>
                    <a:ext uri="{9D8B030D-6E8A-4147-A177-3AD203B41FA5}">
                      <a16:colId xmlns:a16="http://schemas.microsoft.com/office/drawing/2014/main" val="2866068694"/>
                    </a:ext>
                  </a:extLst>
                </a:gridCol>
                <a:gridCol w="945329">
                  <a:extLst>
                    <a:ext uri="{9D8B030D-6E8A-4147-A177-3AD203B41FA5}">
                      <a16:colId xmlns:a16="http://schemas.microsoft.com/office/drawing/2014/main" val="3973927614"/>
                    </a:ext>
                  </a:extLst>
                </a:gridCol>
              </a:tblGrid>
              <a:tr h="721672">
                <a:tc rowSpan="7">
                  <a:txBody>
                    <a:bodyPr/>
                    <a:lstStyle/>
                    <a:p>
                      <a:pPr algn="l" fontAlgn="t"/>
                      <a:r>
                        <a:rPr lang="fr-FR" sz="1800" b="0" i="0" u="none" strike="noStrike" dirty="0">
                          <a:solidFill>
                            <a:srgbClr val="000000"/>
                          </a:solidFill>
                          <a:effectLst/>
                          <a:latin typeface="Arial" panose="020B0604020202020204" pitchFamily="34" charset="0"/>
                        </a:rPr>
                        <a:t>Critère n°2.3-10 : Les équipes maîtrisent le risque infectieux en appliquant les bonnes pratiques d’hygiène des </a:t>
                      </a:r>
                      <a:r>
                        <a:rPr lang="fr-FR" sz="1800" b="0" i="0" u="none" strike="noStrike" dirty="0" smtClean="0">
                          <a:solidFill>
                            <a:srgbClr val="000000"/>
                          </a:solidFill>
                          <a:effectLst/>
                          <a:latin typeface="Arial" panose="020B0604020202020204" pitchFamily="34" charset="0"/>
                        </a:rPr>
                        <a:t>mains</a:t>
                      </a:r>
                    </a:p>
                    <a:p>
                      <a:pPr algn="l" fontAlgn="t"/>
                      <a:endParaRPr lang="fr-FR" sz="2000" b="0" i="0" u="none" strike="noStrike" dirty="0" smtClean="0">
                        <a:solidFill>
                          <a:srgbClr val="000000"/>
                        </a:solidFill>
                        <a:effectLst/>
                        <a:latin typeface="Arial" panose="020B0604020202020204" pitchFamily="34" charset="0"/>
                      </a:endParaRPr>
                    </a:p>
                    <a:p>
                      <a:pPr algn="ctr" fontAlgn="t"/>
                      <a:r>
                        <a:rPr lang="fr-FR" sz="3200" b="0" i="0" u="none" strike="noStrike" dirty="0" smtClean="0">
                          <a:solidFill>
                            <a:srgbClr val="FF0000"/>
                          </a:solidFill>
                          <a:effectLst/>
                          <a:latin typeface="Arial" panose="020B0604020202020204" pitchFamily="34" charset="0"/>
                        </a:rPr>
                        <a:t>MAINS</a:t>
                      </a:r>
                      <a:endParaRPr lang="fr-FR" sz="3200" b="0" i="0" u="none" strike="noStrike" dirty="0">
                        <a:solidFill>
                          <a:srgbClr val="FF0000"/>
                        </a:solidFill>
                        <a:effectLst/>
                        <a:latin typeface="Arial" panose="020B0604020202020204" pitchFamily="34" charset="0"/>
                      </a:endParaRP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Arial" panose="020B0604020202020204" pitchFamily="34" charset="0"/>
                        </a:rPr>
                        <a:t>Crit.2.3-10-ee01-PAT : L’importance et les bonnes pratiques de l’hygiène des mains sont expliquées au patient et à son entourage.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1-Patient traceur</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Patient</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805200"/>
                  </a:ext>
                </a:extLst>
              </a:tr>
              <a:tr h="1049858">
                <a:tc vMerge="1">
                  <a:txBody>
                    <a:bodyPr/>
                    <a:lstStyle/>
                    <a:p>
                      <a:endParaRPr lang="fr-FR"/>
                    </a:p>
                  </a:txBody>
                  <a:tcPr/>
                </a:tc>
                <a:tc>
                  <a:txBody>
                    <a:bodyPr/>
                    <a:lstStyle/>
                    <a:p>
                      <a:pPr algn="l" fontAlgn="t"/>
                      <a:r>
                        <a:rPr lang="fr-FR" sz="1600" b="0" i="0" u="none" strike="noStrike">
                          <a:solidFill>
                            <a:srgbClr val="000000"/>
                          </a:solidFill>
                          <a:effectLst/>
                          <a:latin typeface="Arial" panose="020B0604020202020204" pitchFamily="34" charset="0"/>
                        </a:rPr>
                        <a:t>Crit.2.3-10-ee03-TCI : L’équipe évalue ses pratiques d’hygiène des mains en participant aux audits réalisés par le référent en hygiène du service ou par l’équipe opérationnelle d’hygiène : audit type « Pulp friction » ou tout autre audit.</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378990"/>
                  </a:ext>
                </a:extLst>
              </a:tr>
              <a:tr h="1049858">
                <a:tc vMerge="1">
                  <a:txBody>
                    <a:bodyPr/>
                    <a:lstStyle/>
                    <a:p>
                      <a:endParaRPr lang="fr-FR"/>
                    </a:p>
                  </a:txBody>
                  <a:tcPr/>
                </a:tc>
                <a:tc>
                  <a:txBody>
                    <a:bodyPr/>
                    <a:lstStyle/>
                    <a:p>
                      <a:pPr algn="l" fontAlgn="t"/>
                      <a:r>
                        <a:rPr lang="fr-FR" sz="1600" b="0" i="0" u="none" strike="noStrike">
                          <a:solidFill>
                            <a:srgbClr val="000000"/>
                          </a:solidFill>
                          <a:effectLst/>
                          <a:latin typeface="Arial" panose="020B0604020202020204" pitchFamily="34" charset="0"/>
                        </a:rPr>
                        <a:t>Crit.2.3-10-ee04-TCI : L’équipe connait le résultat de son service pour la consommation de solutions hydroalcooliques (indépendamment d’un indicateur national de type ICSHA) et a mis en place des actions d’amélioration le cas échéant.</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439985"/>
                  </a:ext>
                </a:extLst>
              </a:tr>
              <a:tr h="1329593">
                <a:tc vMerge="1">
                  <a:txBody>
                    <a:bodyPr/>
                    <a:lstStyle/>
                    <a:p>
                      <a:endParaRPr lang="fr-FR"/>
                    </a:p>
                  </a:txBody>
                  <a:tcPr/>
                </a:tc>
                <a:tc>
                  <a:txBody>
                    <a:bodyPr/>
                    <a:lstStyle/>
                    <a:p>
                      <a:pPr algn="l" fontAlgn="t"/>
                      <a:r>
                        <a:rPr lang="fr-FR" sz="1600" b="0" i="0" u="none" strike="noStrike">
                          <a:solidFill>
                            <a:srgbClr val="000000"/>
                          </a:solidFill>
                          <a:effectLst/>
                          <a:latin typeface="Arial" panose="020B0604020202020204" pitchFamily="34" charset="0"/>
                        </a:rPr>
                        <a:t>Crit.2.3-10-ee05-TCI : Sur la base des résultats de l’indicateur national hygiène des mains et du suivi en continu de la consommation des solutions hydroalcooliques par service (indépendamment d’un indicateur national de type ICSHA), l'EOH, appuyée par la gouvernance, met en place des actions d’amélioration de l’observance et de la technique d’hygiène des mains.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872732"/>
                  </a:ext>
                </a:extLst>
              </a:tr>
              <a:tr h="451043">
                <a:tc vMerge="1">
                  <a:txBody>
                    <a:bodyPr/>
                    <a:lstStyle/>
                    <a:p>
                      <a:endParaRPr lang="fr-FR"/>
                    </a:p>
                  </a:txBody>
                  <a:tcPr/>
                </a:tc>
                <a:tc>
                  <a:txBody>
                    <a:bodyPr/>
                    <a:lstStyle/>
                    <a:p>
                      <a:pPr algn="l" fontAlgn="t"/>
                      <a:r>
                        <a:rPr lang="fr-FR" sz="1600" b="0" i="0" u="none" strike="noStrike">
                          <a:solidFill>
                            <a:srgbClr val="000000"/>
                          </a:solidFill>
                          <a:effectLst/>
                          <a:latin typeface="Arial" panose="020B0604020202020204" pitchFamily="34" charset="0"/>
                        </a:rPr>
                        <a:t>Crit.2.3-10-ee06-OBS : Les solutions hydroalcooliques sont disponibles.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Observations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575309"/>
                  </a:ext>
                </a:extLst>
              </a:tr>
              <a:tr h="789222">
                <a:tc vMerge="1">
                  <a:txBody>
                    <a:bodyPr/>
                    <a:lstStyle/>
                    <a:p>
                      <a:endParaRPr lang="fr-FR"/>
                    </a:p>
                  </a:txBody>
                  <a:tcPr/>
                </a:tc>
                <a:tc>
                  <a:txBody>
                    <a:bodyPr/>
                    <a:lstStyle/>
                    <a:p>
                      <a:pPr algn="l" fontAlgn="t"/>
                      <a:r>
                        <a:rPr lang="fr-FR" sz="1600" b="0" i="0" u="none" strike="noStrike">
                          <a:solidFill>
                            <a:srgbClr val="000000"/>
                          </a:solidFill>
                          <a:effectLst/>
                          <a:latin typeface="Arial" panose="020B0604020202020204" pitchFamily="34" charset="0"/>
                        </a:rPr>
                        <a:t>Crit.2.3-10-ee08-OBS : L’équipe applique les prérequis à l’hygiène des mains : non-port de bijoux et montres, manches courtes, absence de vernis, ongles courts.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Observations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553815"/>
                  </a:ext>
                </a:extLst>
              </a:tr>
              <a:tr h="992299">
                <a:tc vMerge="1">
                  <a:txBody>
                    <a:bodyPr/>
                    <a:lstStyle/>
                    <a:p>
                      <a:endParaRPr lang="fr-FR"/>
                    </a:p>
                  </a:txBody>
                  <a:tcPr/>
                </a:tc>
                <a:tc>
                  <a:txBody>
                    <a:bodyPr/>
                    <a:lstStyle/>
                    <a:p>
                      <a:pPr algn="l" fontAlgn="t"/>
                      <a:r>
                        <a:rPr lang="fr-FR" sz="1600" b="0" i="0" u="none" strike="noStrike" dirty="0">
                          <a:solidFill>
                            <a:srgbClr val="000000"/>
                          </a:solidFill>
                          <a:effectLst/>
                          <a:latin typeface="Arial" panose="020B0604020202020204" pitchFamily="34" charset="0"/>
                        </a:rPr>
                        <a:t>Crit.2.3-10-ee09-OBS : L’équipe applique la bonne technique d’hygiène des mains en fonction de la situation et privilégie la solution </a:t>
                      </a:r>
                      <a:r>
                        <a:rPr lang="fr-FR" sz="1600" b="0" i="0" u="none" strike="noStrike" dirty="0" err="1">
                          <a:solidFill>
                            <a:srgbClr val="000000"/>
                          </a:solidFill>
                          <a:effectLst/>
                          <a:latin typeface="Arial" panose="020B0604020202020204" pitchFamily="34" charset="0"/>
                        </a:rPr>
                        <a:t>hydroalcoolique</a:t>
                      </a:r>
                      <a:r>
                        <a:rPr lang="fr-FR" sz="1600" b="0" i="0" u="none" strike="noStrike" dirty="0">
                          <a:solidFill>
                            <a:srgbClr val="000000"/>
                          </a:solidFill>
                          <a:effectLst/>
                          <a:latin typeface="Arial" panose="020B0604020202020204" pitchFamily="34" charset="0"/>
                        </a:rPr>
                        <a:t> par rapport au lavage à l’eau et au savon.</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Observations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279341"/>
                  </a:ext>
                </a:extLst>
              </a:tr>
            </a:tbl>
          </a:graphicData>
        </a:graphic>
      </p:graphicFrame>
      <p:sp>
        <p:nvSpPr>
          <p:cNvPr id="3" name="Rectangle 2"/>
          <p:cNvSpPr/>
          <p:nvPr/>
        </p:nvSpPr>
        <p:spPr>
          <a:xfrm>
            <a:off x="2838091" y="1043797"/>
            <a:ext cx="9083615" cy="3450565"/>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885387" y="4494362"/>
            <a:ext cx="9036318" cy="2225614"/>
          </a:xfrm>
          <a:prstGeom prst="rect">
            <a:avLst/>
          </a:prstGeom>
          <a:solidFill>
            <a:schemeClr val="accent2">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838091" y="336431"/>
            <a:ext cx="9083614" cy="707366"/>
          </a:xfrm>
          <a:prstGeom prst="rect">
            <a:avLst/>
          </a:prstGeom>
          <a:solidFill>
            <a:srgbClr val="00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stretch>
            <a:fillRect/>
          </a:stretch>
        </p:blipFill>
        <p:spPr>
          <a:xfrm>
            <a:off x="414068" y="2837861"/>
            <a:ext cx="1398918" cy="951470"/>
          </a:xfrm>
          <a:prstGeom prst="rect">
            <a:avLst/>
          </a:prstGeom>
        </p:spPr>
      </p:pic>
      <p:sp>
        <p:nvSpPr>
          <p:cNvPr id="8" name="AutoShape 2" descr="Conseil National - Hygiène des mains : un outil pour sauver des vies"/>
          <p:cNvSpPr>
            <a:spLocks noChangeAspect="1" noChangeArrowheads="1"/>
          </p:cNvSpPr>
          <p:nvPr/>
        </p:nvSpPr>
        <p:spPr bwMode="auto">
          <a:xfrm>
            <a:off x="155575" y="-822325"/>
            <a:ext cx="1905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3"/>
          <a:stretch>
            <a:fillRect/>
          </a:stretch>
        </p:blipFill>
        <p:spPr>
          <a:xfrm>
            <a:off x="542896" y="4240241"/>
            <a:ext cx="2247900" cy="2028825"/>
          </a:xfrm>
          <a:prstGeom prst="rect">
            <a:avLst/>
          </a:prstGeom>
        </p:spPr>
      </p:pic>
    </p:spTree>
    <p:extLst>
      <p:ext uri="{BB962C8B-B14F-4D97-AF65-F5344CB8AC3E}">
        <p14:creationId xmlns:p14="http://schemas.microsoft.com/office/powerpoint/2010/main" val="1535047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292081901"/>
              </p:ext>
            </p:extLst>
          </p:nvPr>
        </p:nvGraphicFramePr>
        <p:xfrm>
          <a:off x="198407" y="224288"/>
          <a:ext cx="11844069" cy="6443930"/>
        </p:xfrm>
        <a:graphic>
          <a:graphicData uri="http://schemas.openxmlformats.org/drawingml/2006/table">
            <a:tbl>
              <a:tblPr/>
              <a:tblGrid>
                <a:gridCol w="2078967">
                  <a:extLst>
                    <a:ext uri="{9D8B030D-6E8A-4147-A177-3AD203B41FA5}">
                      <a16:colId xmlns:a16="http://schemas.microsoft.com/office/drawing/2014/main" val="2107022928"/>
                    </a:ext>
                  </a:extLst>
                </a:gridCol>
                <a:gridCol w="7795547">
                  <a:extLst>
                    <a:ext uri="{9D8B030D-6E8A-4147-A177-3AD203B41FA5}">
                      <a16:colId xmlns:a16="http://schemas.microsoft.com/office/drawing/2014/main" val="3400827886"/>
                    </a:ext>
                  </a:extLst>
                </a:gridCol>
                <a:gridCol w="1131826">
                  <a:extLst>
                    <a:ext uri="{9D8B030D-6E8A-4147-A177-3AD203B41FA5}">
                      <a16:colId xmlns:a16="http://schemas.microsoft.com/office/drawing/2014/main" val="3004901508"/>
                    </a:ext>
                  </a:extLst>
                </a:gridCol>
                <a:gridCol w="837729">
                  <a:extLst>
                    <a:ext uri="{9D8B030D-6E8A-4147-A177-3AD203B41FA5}">
                      <a16:colId xmlns:a16="http://schemas.microsoft.com/office/drawing/2014/main" val="1711214553"/>
                    </a:ext>
                  </a:extLst>
                </a:gridCol>
              </a:tblGrid>
              <a:tr h="556023">
                <a:tc rowSpan="9">
                  <a:txBody>
                    <a:bodyPr/>
                    <a:lstStyle/>
                    <a:p>
                      <a:pPr algn="l" fontAlgn="t"/>
                      <a:r>
                        <a:rPr lang="fr-FR" sz="1600" b="0" i="0" u="none" strike="noStrike" dirty="0" smtClean="0">
                          <a:solidFill>
                            <a:srgbClr val="000000"/>
                          </a:solidFill>
                          <a:effectLst/>
                          <a:latin typeface="Arial" panose="020B0604020202020204" pitchFamily="34" charset="0"/>
                        </a:rPr>
                        <a:t>Critère </a:t>
                      </a:r>
                      <a:r>
                        <a:rPr lang="fr-FR" sz="1600" b="0" i="0" u="none" strike="noStrike" dirty="0">
                          <a:solidFill>
                            <a:srgbClr val="000000"/>
                          </a:solidFill>
                          <a:effectLst/>
                          <a:latin typeface="Arial" panose="020B0604020202020204" pitchFamily="34" charset="0"/>
                        </a:rPr>
                        <a:t>n°2.3-11 : Les équipes maîtrisent le risque infectieux en appliquant les précautions adéquates, standard et </a:t>
                      </a:r>
                      <a:r>
                        <a:rPr lang="fr-FR" sz="1600" b="0" i="0" u="none" strike="noStrike" dirty="0" smtClean="0">
                          <a:solidFill>
                            <a:srgbClr val="000000"/>
                          </a:solidFill>
                          <a:effectLst/>
                          <a:latin typeface="Arial" panose="020B0604020202020204" pitchFamily="34" charset="0"/>
                        </a:rPr>
                        <a:t>complémentaires.</a:t>
                      </a:r>
                    </a:p>
                    <a:p>
                      <a:pPr algn="l" fontAlgn="t"/>
                      <a:endParaRPr lang="fr-FR" sz="1600" b="0" i="0" u="none" strike="noStrike" dirty="0" smtClean="0">
                        <a:solidFill>
                          <a:srgbClr val="000000"/>
                        </a:solidFill>
                        <a:effectLst/>
                        <a:latin typeface="Arial" panose="020B0604020202020204" pitchFamily="34" charset="0"/>
                      </a:endParaRPr>
                    </a:p>
                    <a:p>
                      <a:pPr algn="l" fontAlgn="t"/>
                      <a:endParaRPr lang="fr-FR" sz="1600" b="0" i="0" u="none" strike="noStrike" dirty="0" smtClean="0">
                        <a:solidFill>
                          <a:srgbClr val="000000"/>
                        </a:solidFill>
                        <a:effectLst/>
                        <a:latin typeface="Arial" panose="020B0604020202020204" pitchFamily="34" charset="0"/>
                      </a:endParaRPr>
                    </a:p>
                    <a:p>
                      <a:pPr algn="l" fontAlgn="t"/>
                      <a:endParaRPr lang="fr-FR" sz="1600" b="0" i="0" u="none" strike="noStrike" dirty="0" smtClean="0">
                        <a:solidFill>
                          <a:srgbClr val="000000"/>
                        </a:solidFill>
                        <a:effectLst/>
                        <a:latin typeface="Arial" panose="020B0604020202020204" pitchFamily="34" charset="0"/>
                      </a:endParaRPr>
                    </a:p>
                    <a:p>
                      <a:pPr algn="ctr" fontAlgn="t"/>
                      <a:r>
                        <a:rPr lang="fr-FR" sz="3600" b="0" i="0" u="none" strike="noStrike" dirty="0" smtClean="0">
                          <a:solidFill>
                            <a:srgbClr val="FF0000"/>
                          </a:solidFill>
                          <a:effectLst/>
                          <a:latin typeface="Arial" panose="020B0604020202020204" pitchFamily="34" charset="0"/>
                        </a:rPr>
                        <a:t>PS PC</a:t>
                      </a:r>
                      <a:endParaRPr lang="fr-FR" sz="3600" b="0" i="0" u="none" strike="noStrike" dirty="0">
                        <a:solidFill>
                          <a:srgbClr val="FF0000"/>
                        </a:solidFill>
                        <a:effectLst/>
                        <a:latin typeface="Arial" panose="020B0604020202020204" pitchFamily="34" charset="0"/>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200" b="0" i="0" u="none" strike="noStrike">
                          <a:solidFill>
                            <a:srgbClr val="000000"/>
                          </a:solidFill>
                          <a:effectLst/>
                          <a:latin typeface="Arial" panose="020B0604020202020204" pitchFamily="34" charset="0"/>
                        </a:rPr>
                        <a:t>Crit.2.3-11-ee01-PAT : Le risque infectieux, la prescription et l’utilisation des précautions standards et complémentaires sont expliqués au patient et à ses proches aidants.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1-Patient traceur</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Arial" panose="020B0604020202020204" pitchFamily="34" charset="0"/>
                        </a:rPr>
                        <a:t>Patient</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429109"/>
                  </a:ext>
                </a:extLst>
              </a:tr>
              <a:tr h="1510090">
                <a:tc vMerge="1">
                  <a:txBody>
                    <a:bodyPr/>
                    <a:lstStyle/>
                    <a:p>
                      <a:endParaRPr lang="fr-FR"/>
                    </a:p>
                  </a:txBody>
                  <a:tcPr/>
                </a:tc>
                <a:tc>
                  <a:txBody>
                    <a:bodyPr/>
                    <a:lstStyle/>
                    <a:p>
                      <a:pPr algn="l" fontAlgn="t"/>
                      <a:r>
                        <a:rPr lang="fr-FR" sz="1200" b="0" i="0" u="none" strike="noStrike" dirty="0">
                          <a:solidFill>
                            <a:srgbClr val="000000"/>
                          </a:solidFill>
                          <a:effectLst/>
                          <a:latin typeface="Arial" panose="020B0604020202020204" pitchFamily="34" charset="0"/>
                        </a:rPr>
                        <a:t>Crit.2.3-11-ee02-TCI : L’équipe est formée aux bonnes pratiques de précautions standard et complémentaires d’hygiène </a:t>
                      </a:r>
                      <a:r>
                        <a:rPr lang="fr-FR" sz="1200" b="0" i="0" u="none" strike="noStrike" dirty="0" smtClean="0">
                          <a:solidFill>
                            <a:srgbClr val="000000"/>
                          </a:solidFill>
                          <a:effectLst/>
                          <a:latin typeface="Arial" panose="020B0604020202020204" pitchFamily="34" charset="0"/>
                        </a:rPr>
                        <a:t>:</a:t>
                      </a:r>
                    </a:p>
                    <a:p>
                      <a:pPr marL="171450" indent="-171450" algn="l" fontAlgn="t">
                        <a:buFontTx/>
                        <a:buChar char="-"/>
                      </a:pPr>
                      <a:r>
                        <a:rPr lang="fr-FR" sz="1200" b="0" i="0" u="none" strike="noStrike" dirty="0" smtClean="0">
                          <a:solidFill>
                            <a:srgbClr val="000000"/>
                          </a:solidFill>
                          <a:effectLst/>
                          <a:latin typeface="Arial" panose="020B0604020202020204" pitchFamily="34" charset="0"/>
                        </a:rPr>
                        <a:t>l’équipe </a:t>
                      </a:r>
                      <a:r>
                        <a:rPr lang="fr-FR" sz="1200" b="0" i="0" u="none" strike="noStrike" dirty="0">
                          <a:solidFill>
                            <a:srgbClr val="000000"/>
                          </a:solidFill>
                          <a:effectLst/>
                          <a:latin typeface="Arial" panose="020B0604020202020204" pitchFamily="34" charset="0"/>
                        </a:rPr>
                        <a:t>sait que les précautions standard sont à appliquer pour tout soin, en tout lieu, pour tout patient, quel que soit son statut infectieux, et par tout professionnel de santé </a:t>
                      </a:r>
                      <a:r>
                        <a:rPr lang="fr-FR" sz="1200" b="0" i="0" u="none" strike="noStrike" dirty="0" smtClean="0">
                          <a:solidFill>
                            <a:srgbClr val="000000"/>
                          </a:solidFill>
                          <a:effectLst/>
                          <a:latin typeface="Arial" panose="020B0604020202020204" pitchFamily="34" charset="0"/>
                        </a:rPr>
                        <a:t>;</a:t>
                      </a:r>
                    </a:p>
                    <a:p>
                      <a:pPr marL="171450" indent="-171450" algn="l" fontAlgn="t">
                        <a:buFontTx/>
                        <a:buChar char="-"/>
                      </a:pPr>
                      <a:r>
                        <a:rPr lang="fr-FR" sz="1200" b="0" i="0" u="none" strike="noStrike" dirty="0" smtClean="0">
                          <a:solidFill>
                            <a:srgbClr val="000000"/>
                          </a:solidFill>
                          <a:effectLst/>
                          <a:latin typeface="Arial" panose="020B0604020202020204" pitchFamily="34" charset="0"/>
                        </a:rPr>
                        <a:t> </a:t>
                      </a:r>
                      <a:r>
                        <a:rPr lang="fr-FR" sz="1200" b="0" i="0" u="none" strike="noStrike" dirty="0">
                          <a:solidFill>
                            <a:srgbClr val="000000"/>
                          </a:solidFill>
                          <a:effectLst/>
                          <a:latin typeface="Arial" panose="020B0604020202020204" pitchFamily="34" charset="0"/>
                        </a:rPr>
                        <a:t>l’équipe connait les situations dans lesquelles il faut adjoindre des précautions complémentaires aux précautions standard </a:t>
                      </a:r>
                      <a:r>
                        <a:rPr lang="fr-FR" sz="1200" b="0" i="0" u="none" strike="noStrike" dirty="0" smtClean="0">
                          <a:solidFill>
                            <a:srgbClr val="000000"/>
                          </a:solidFill>
                          <a:effectLst/>
                          <a:latin typeface="Arial" panose="020B0604020202020204" pitchFamily="34" charset="0"/>
                        </a:rPr>
                        <a:t>;</a:t>
                      </a:r>
                    </a:p>
                    <a:p>
                      <a:pPr marL="171450" indent="-171450" algn="l" fontAlgn="t">
                        <a:buFontTx/>
                        <a:buChar char="-"/>
                      </a:pPr>
                      <a:r>
                        <a:rPr lang="fr-FR" sz="1200" b="0" i="0" u="none" strike="noStrike" dirty="0" smtClean="0">
                          <a:solidFill>
                            <a:srgbClr val="000000"/>
                          </a:solidFill>
                          <a:effectLst/>
                          <a:latin typeface="Arial" panose="020B0604020202020204" pitchFamily="34" charset="0"/>
                        </a:rPr>
                        <a:t>l’équipe </a:t>
                      </a:r>
                      <a:r>
                        <a:rPr lang="fr-FR" sz="1200" b="0" i="0" u="none" strike="noStrike" dirty="0">
                          <a:solidFill>
                            <a:srgbClr val="000000"/>
                          </a:solidFill>
                          <a:effectLst/>
                          <a:latin typeface="Arial" panose="020B0604020202020204" pitchFamily="34" charset="0"/>
                        </a:rPr>
                        <a:t>applique les bonnes pratiques de gestion des </a:t>
                      </a:r>
                      <a:r>
                        <a:rPr lang="fr-FR" sz="1200" b="0" i="0" u="none" strike="noStrike" dirty="0" smtClean="0">
                          <a:solidFill>
                            <a:srgbClr val="000000"/>
                          </a:solidFill>
                          <a:effectLst/>
                          <a:latin typeface="Arial" panose="020B0604020202020204" pitchFamily="34" charset="0"/>
                        </a:rPr>
                        <a:t>excréta.</a:t>
                      </a:r>
                      <a:endParaRPr lang="fr-FR" sz="1200" b="0" i="0" u="none" strike="noStrike" dirty="0">
                        <a:solidFill>
                          <a:srgbClr val="000000"/>
                        </a:solidFill>
                        <a:effectLst/>
                        <a:latin typeface="Arial" panose="020B0604020202020204" pitchFamily="34" charset="0"/>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smtClean="0">
                          <a:solidFill>
                            <a:srgbClr val="000000"/>
                          </a:solidFill>
                          <a:effectLst/>
                          <a:latin typeface="Arial" panose="020B0604020202020204" pitchFamily="34" charset="0"/>
                        </a:rPr>
                        <a:t>3-Traceur ciblé - Prévention des IAS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dirty="0">
                          <a:solidFill>
                            <a:srgbClr val="000000"/>
                          </a:solidFill>
                          <a:effectLst/>
                          <a:latin typeface="Arial" panose="020B0604020202020204" pitchFamily="34" charset="0"/>
                        </a:rPr>
                        <a:t>Professionnels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484175"/>
                  </a:ext>
                </a:extLst>
              </a:tr>
              <a:tr h="557387">
                <a:tc vMerge="1">
                  <a:txBody>
                    <a:bodyPr/>
                    <a:lstStyle/>
                    <a:p>
                      <a:endParaRPr lang="fr-FR"/>
                    </a:p>
                  </a:txBody>
                  <a:tcPr/>
                </a:tc>
                <a:tc>
                  <a:txBody>
                    <a:bodyPr/>
                    <a:lstStyle/>
                    <a:p>
                      <a:pPr algn="l" fontAlgn="t"/>
                      <a:r>
                        <a:rPr lang="fr-FR" sz="1200" b="0" i="0" u="none" strike="noStrike">
                          <a:solidFill>
                            <a:srgbClr val="000000"/>
                          </a:solidFill>
                          <a:effectLst/>
                          <a:latin typeface="Arial" panose="020B0604020202020204" pitchFamily="34" charset="0"/>
                        </a:rPr>
                        <a:t>Crit.2.3-11-ee03-TCI : L’équipe assure la mise en place des précautions complémentaires des patients, médicalement indiquée.</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3-Traceur ciblé - Prévention des </a:t>
                      </a:r>
                      <a:r>
                        <a:rPr lang="fr-FR" sz="1000" b="0" i="0" u="none" strike="noStrike" dirty="0" smtClean="0">
                          <a:solidFill>
                            <a:srgbClr val="000000"/>
                          </a:solidFill>
                          <a:effectLst/>
                          <a:latin typeface="Arial" panose="020B0604020202020204" pitchFamily="34" charset="0"/>
                        </a:rPr>
                        <a:t>IAS</a:t>
                      </a:r>
                    </a:p>
                    <a:p>
                      <a:pPr algn="l" fontAlgn="t"/>
                      <a:endParaRPr lang="fr-FR" sz="1000" b="0" i="0" u="none" strike="noStrike" dirty="0">
                        <a:solidFill>
                          <a:srgbClr val="000000"/>
                        </a:solidFill>
                        <a:effectLst/>
                        <a:latin typeface="Arial" panose="020B0604020202020204" pitchFamily="34" charset="0"/>
                      </a:endParaRP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Arial" panose="020B0604020202020204" pitchFamily="34" charset="0"/>
                        </a:rPr>
                        <a:t>Professionnels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696727"/>
                  </a:ext>
                </a:extLst>
              </a:tr>
              <a:tr h="693000">
                <a:tc vMerge="1">
                  <a:txBody>
                    <a:bodyPr/>
                    <a:lstStyle/>
                    <a:p>
                      <a:endParaRPr lang="fr-FR"/>
                    </a:p>
                  </a:txBody>
                  <a:tcPr/>
                </a:tc>
                <a:tc>
                  <a:txBody>
                    <a:bodyPr/>
                    <a:lstStyle/>
                    <a:p>
                      <a:pPr algn="l" fontAlgn="t"/>
                      <a:r>
                        <a:rPr lang="fr-FR" sz="1200" b="0" i="0" u="none" strike="noStrike">
                          <a:solidFill>
                            <a:srgbClr val="000000"/>
                          </a:solidFill>
                          <a:effectLst/>
                          <a:latin typeface="Arial" panose="020B0604020202020204" pitchFamily="34" charset="0"/>
                        </a:rPr>
                        <a:t>Crit.2.3-11-ee04-TCI : L’équipe évalue ses pratiques en matière de précautions standard et complémentaires d’hygiène en participant aux audits réalisés par le référent en hygiène du service et/ou par l’équipe opérationnelle d’hygiène.</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smtClean="0">
                          <a:solidFill>
                            <a:srgbClr val="000000"/>
                          </a:solidFill>
                          <a:effectLst/>
                          <a:latin typeface="Arial" panose="020B0604020202020204" pitchFamily="34" charset="0"/>
                        </a:rPr>
                        <a:t>3-Traceur ciblé - Prévention des IAS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Arial" panose="020B0604020202020204" pitchFamily="34" charset="0"/>
                        </a:rPr>
                        <a:t>Professionnels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704179"/>
                  </a:ext>
                </a:extLst>
              </a:tr>
              <a:tr h="355614">
                <a:tc vMerge="1">
                  <a:txBody>
                    <a:bodyPr/>
                    <a:lstStyle/>
                    <a:p>
                      <a:endParaRPr lang="fr-FR"/>
                    </a:p>
                  </a:txBody>
                  <a:tcPr/>
                </a:tc>
                <a:tc>
                  <a:txBody>
                    <a:bodyPr/>
                    <a:lstStyle/>
                    <a:p>
                      <a:pPr algn="l" fontAlgn="t"/>
                      <a:r>
                        <a:rPr lang="fr-FR" sz="1200" b="0" i="0" u="none" strike="noStrike">
                          <a:solidFill>
                            <a:srgbClr val="000000"/>
                          </a:solidFill>
                          <a:effectLst/>
                          <a:latin typeface="Arial" panose="020B0604020202020204" pitchFamily="34" charset="0"/>
                        </a:rPr>
                        <a:t>Crit.2.3-11-ee05-TCI : L’équipe connait et sait contacter les membres de l’équipe opérationnelle d’hygiène.</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smtClean="0">
                          <a:solidFill>
                            <a:srgbClr val="000000"/>
                          </a:solidFill>
                          <a:effectLst/>
                          <a:latin typeface="Arial" panose="020B0604020202020204" pitchFamily="34" charset="0"/>
                        </a:rPr>
                        <a:t>3-Traceur ciblé - Prévention des IAS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Arial" panose="020B0604020202020204" pitchFamily="34" charset="0"/>
                        </a:rPr>
                        <a:t>Professionnels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817818"/>
                  </a:ext>
                </a:extLst>
              </a:tr>
              <a:tr h="921173">
                <a:tc vMerge="1">
                  <a:txBody>
                    <a:bodyPr/>
                    <a:lstStyle/>
                    <a:p>
                      <a:endParaRPr lang="fr-FR"/>
                    </a:p>
                  </a:txBody>
                  <a:tcPr/>
                </a:tc>
                <a:tc>
                  <a:txBody>
                    <a:bodyPr/>
                    <a:lstStyle/>
                    <a:p>
                      <a:pPr algn="l" fontAlgn="t"/>
                      <a:r>
                        <a:rPr lang="fr-FR" sz="1200" b="0" i="0" u="none" strike="noStrike">
                          <a:solidFill>
                            <a:srgbClr val="000000"/>
                          </a:solidFill>
                          <a:effectLst/>
                          <a:latin typeface="Arial" panose="020B0604020202020204" pitchFamily="34" charset="0"/>
                        </a:rPr>
                        <a:t>Crit.2.3-11-ee06-TCI : Des audits sont réalisés et les résultats sont évalués, du type :.? précautions complémentaires de type contact ;.? quick-audit hygiène des mains du groupe d’évaluation des pratiques en hygiène hospitalière (Grephh) ;.? audit « gestion des excreta » ;.? réseau de prévention des infections associées aux soins.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smtClean="0">
                          <a:solidFill>
                            <a:srgbClr val="000000"/>
                          </a:solidFill>
                          <a:effectLst/>
                          <a:latin typeface="Arial" panose="020B0604020202020204" pitchFamily="34" charset="0"/>
                        </a:rPr>
                        <a:t>3-Traceur ciblé - Prévention des IAS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Arial" panose="020B0604020202020204" pitchFamily="34" charset="0"/>
                        </a:rPr>
                        <a:t>Gouvernance</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544352"/>
                  </a:ext>
                </a:extLst>
              </a:tr>
              <a:tr h="373447">
                <a:tc vMerge="1">
                  <a:txBody>
                    <a:bodyPr/>
                    <a:lstStyle/>
                    <a:p>
                      <a:endParaRPr lang="fr-FR"/>
                    </a:p>
                  </a:txBody>
                  <a:tcPr/>
                </a:tc>
                <a:tc>
                  <a:txBody>
                    <a:bodyPr/>
                    <a:lstStyle/>
                    <a:p>
                      <a:pPr algn="l" fontAlgn="t"/>
                      <a:r>
                        <a:rPr lang="fr-FR" sz="1200" b="0" i="0" u="none" strike="noStrike">
                          <a:solidFill>
                            <a:srgbClr val="000000"/>
                          </a:solidFill>
                          <a:effectLst/>
                          <a:latin typeface="Arial" panose="020B0604020202020204" pitchFamily="34" charset="0"/>
                        </a:rPr>
                        <a:t>Crit.2.3-11-ee07-OBS : L’environnement du patient est propre.</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Arial" panose="020B0604020202020204" pitchFamily="34" charset="0"/>
                        </a:rPr>
                        <a:t>Observations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666663"/>
                  </a:ext>
                </a:extLst>
              </a:tr>
              <a:tr h="921173">
                <a:tc vMerge="1">
                  <a:txBody>
                    <a:bodyPr/>
                    <a:lstStyle/>
                    <a:p>
                      <a:endParaRPr lang="fr-FR"/>
                    </a:p>
                  </a:txBody>
                  <a:tcPr/>
                </a:tc>
                <a:tc>
                  <a:txBody>
                    <a:bodyPr/>
                    <a:lstStyle/>
                    <a:p>
                      <a:pPr algn="l" fontAlgn="t"/>
                      <a:r>
                        <a:rPr lang="fr-FR" sz="1200" b="0" i="0" u="none" strike="noStrike" dirty="0">
                          <a:solidFill>
                            <a:srgbClr val="000000"/>
                          </a:solidFill>
                          <a:effectLst/>
                          <a:latin typeface="Arial" panose="020B0604020202020204" pitchFamily="34" charset="0"/>
                        </a:rPr>
                        <a:t>Crit.2.3-11-ee08-OBS : L’équipe respecte l’utilisation des équipements de protections individuelles et ne porte pas le masque médical « en collier » ou nez/bouche non inclus et/ou liens non attachés, jette les gants (stériles ou non) immédiatement après le geste, change de gants entre deux patients ; ne porte pas de </a:t>
                      </a:r>
                      <a:r>
                        <a:rPr lang="fr-FR" sz="1200" b="0" i="0" u="none" strike="noStrike" dirty="0" err="1">
                          <a:solidFill>
                            <a:srgbClr val="000000"/>
                          </a:solidFill>
                          <a:effectLst/>
                          <a:latin typeface="Arial" panose="020B0604020202020204" pitchFamily="34" charset="0"/>
                        </a:rPr>
                        <a:t>surblouse</a:t>
                      </a:r>
                      <a:r>
                        <a:rPr lang="fr-FR" sz="1200" b="0" i="0" u="none" strike="noStrike" dirty="0">
                          <a:solidFill>
                            <a:srgbClr val="000000"/>
                          </a:solidFill>
                          <a:effectLst/>
                          <a:latin typeface="Arial" panose="020B0604020202020204" pitchFamily="34" charset="0"/>
                        </a:rPr>
                        <a:t> hors des chambres.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effectLst/>
                          <a:latin typeface="Arial" panose="020B0604020202020204" pitchFamily="34" charset="0"/>
                        </a:rPr>
                        <a:t>Observations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828157"/>
                  </a:ext>
                </a:extLst>
              </a:tr>
              <a:tr h="556023">
                <a:tc vMerge="1">
                  <a:txBody>
                    <a:bodyPr/>
                    <a:lstStyle/>
                    <a:p>
                      <a:endParaRPr lang="fr-FR"/>
                    </a:p>
                  </a:txBody>
                  <a:tcPr/>
                </a:tc>
                <a:tc>
                  <a:txBody>
                    <a:bodyPr/>
                    <a:lstStyle/>
                    <a:p>
                      <a:pPr algn="l" fontAlgn="t"/>
                      <a:r>
                        <a:rPr lang="fr-FR" sz="1200" b="0" i="0" u="none" strike="noStrike" dirty="0">
                          <a:solidFill>
                            <a:srgbClr val="000000"/>
                          </a:solidFill>
                          <a:effectLst/>
                          <a:latin typeface="Arial" panose="020B0604020202020204" pitchFamily="34" charset="0"/>
                        </a:rPr>
                        <a:t>Crit.2.3-11-ee09-OBS : Des containers pour objets piquants coupants tranchants sont disponibles à proximité des soins. Leur limite de remplissage est respectée.</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dirty="0">
                          <a:solidFill>
                            <a:srgbClr val="000000"/>
                          </a:solidFill>
                          <a:effectLst/>
                          <a:latin typeface="Arial" panose="020B0604020202020204" pitchFamily="34" charset="0"/>
                        </a:rPr>
                        <a:t>Observations</a:t>
                      </a:r>
                    </a:p>
                  </a:txBody>
                  <a:tcPr marL="5066" marR="5066" marT="5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107166"/>
                  </a:ext>
                </a:extLst>
              </a:tr>
            </a:tbl>
          </a:graphicData>
        </a:graphic>
      </p:graphicFrame>
      <p:sp>
        <p:nvSpPr>
          <p:cNvPr id="4" name="Rectangle 3"/>
          <p:cNvSpPr/>
          <p:nvPr/>
        </p:nvSpPr>
        <p:spPr>
          <a:xfrm>
            <a:off x="2260121" y="802257"/>
            <a:ext cx="9782355" cy="3096883"/>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260120" y="4796286"/>
            <a:ext cx="9782355" cy="1871931"/>
          </a:xfrm>
          <a:prstGeom prst="rect">
            <a:avLst/>
          </a:prstGeom>
          <a:solidFill>
            <a:schemeClr val="accent2">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260120" y="224287"/>
            <a:ext cx="9782355" cy="577969"/>
          </a:xfrm>
          <a:prstGeom prst="rect">
            <a:avLst/>
          </a:prstGeom>
          <a:solidFill>
            <a:srgbClr val="00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260120" y="3899140"/>
            <a:ext cx="9782355" cy="897145"/>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2"/>
          <a:stretch>
            <a:fillRect/>
          </a:stretch>
        </p:blipFill>
        <p:spPr>
          <a:xfrm>
            <a:off x="1210369" y="3446253"/>
            <a:ext cx="1049750" cy="1049750"/>
          </a:xfrm>
          <a:prstGeom prst="rect">
            <a:avLst/>
          </a:prstGeom>
        </p:spPr>
      </p:pic>
      <p:pic>
        <p:nvPicPr>
          <p:cNvPr id="9" name="Image 8"/>
          <p:cNvPicPr>
            <a:picLocks noChangeAspect="1"/>
          </p:cNvPicPr>
          <p:nvPr/>
        </p:nvPicPr>
        <p:blipFill>
          <a:blip r:embed="rId3"/>
          <a:stretch>
            <a:fillRect/>
          </a:stretch>
        </p:blipFill>
        <p:spPr>
          <a:xfrm>
            <a:off x="358984" y="5883484"/>
            <a:ext cx="749509" cy="749509"/>
          </a:xfrm>
          <a:prstGeom prst="rect">
            <a:avLst/>
          </a:prstGeom>
        </p:spPr>
      </p:pic>
      <p:pic>
        <p:nvPicPr>
          <p:cNvPr id="10" name="Image 9"/>
          <p:cNvPicPr>
            <a:picLocks noChangeAspect="1"/>
          </p:cNvPicPr>
          <p:nvPr/>
        </p:nvPicPr>
        <p:blipFill>
          <a:blip r:embed="rId4"/>
          <a:stretch>
            <a:fillRect/>
          </a:stretch>
        </p:blipFill>
        <p:spPr>
          <a:xfrm>
            <a:off x="492197" y="4332726"/>
            <a:ext cx="982920" cy="707367"/>
          </a:xfrm>
          <a:prstGeom prst="rect">
            <a:avLst/>
          </a:prstGeom>
        </p:spPr>
      </p:pic>
      <p:pic>
        <p:nvPicPr>
          <p:cNvPr id="2" name="Image 1"/>
          <p:cNvPicPr>
            <a:picLocks noChangeAspect="1"/>
          </p:cNvPicPr>
          <p:nvPr/>
        </p:nvPicPr>
        <p:blipFill>
          <a:blip r:embed="rId5"/>
          <a:stretch>
            <a:fillRect/>
          </a:stretch>
        </p:blipFill>
        <p:spPr>
          <a:xfrm>
            <a:off x="427747" y="3249057"/>
            <a:ext cx="870279" cy="870279"/>
          </a:xfrm>
          <a:prstGeom prst="rect">
            <a:avLst/>
          </a:prstGeom>
        </p:spPr>
      </p:pic>
      <p:pic>
        <p:nvPicPr>
          <p:cNvPr id="11" name="Image 10"/>
          <p:cNvPicPr>
            <a:picLocks noChangeAspect="1"/>
          </p:cNvPicPr>
          <p:nvPr/>
        </p:nvPicPr>
        <p:blipFill>
          <a:blip r:embed="rId6"/>
          <a:stretch>
            <a:fillRect/>
          </a:stretch>
        </p:blipFill>
        <p:spPr>
          <a:xfrm>
            <a:off x="1210369" y="5223513"/>
            <a:ext cx="930664" cy="930664"/>
          </a:xfrm>
          <a:prstGeom prst="rect">
            <a:avLst/>
          </a:prstGeom>
        </p:spPr>
      </p:pic>
    </p:spTree>
    <p:extLst>
      <p:ext uri="{BB962C8B-B14F-4D97-AF65-F5344CB8AC3E}">
        <p14:creationId xmlns:p14="http://schemas.microsoft.com/office/powerpoint/2010/main" val="2754751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22387382"/>
              </p:ext>
            </p:extLst>
          </p:nvPr>
        </p:nvGraphicFramePr>
        <p:xfrm>
          <a:off x="508959" y="517584"/>
          <a:ext cx="11438626" cy="6098875"/>
        </p:xfrm>
        <a:graphic>
          <a:graphicData uri="http://schemas.openxmlformats.org/drawingml/2006/table">
            <a:tbl>
              <a:tblPr/>
              <a:tblGrid>
                <a:gridCol w="2122098">
                  <a:extLst>
                    <a:ext uri="{9D8B030D-6E8A-4147-A177-3AD203B41FA5}">
                      <a16:colId xmlns:a16="http://schemas.microsoft.com/office/drawing/2014/main" val="3959199884"/>
                    </a:ext>
                  </a:extLst>
                </a:gridCol>
                <a:gridCol w="7414394">
                  <a:extLst>
                    <a:ext uri="{9D8B030D-6E8A-4147-A177-3AD203B41FA5}">
                      <a16:colId xmlns:a16="http://schemas.microsoft.com/office/drawing/2014/main" val="509197920"/>
                    </a:ext>
                  </a:extLst>
                </a:gridCol>
                <a:gridCol w="961855">
                  <a:extLst>
                    <a:ext uri="{9D8B030D-6E8A-4147-A177-3AD203B41FA5}">
                      <a16:colId xmlns:a16="http://schemas.microsoft.com/office/drawing/2014/main" val="56828421"/>
                    </a:ext>
                  </a:extLst>
                </a:gridCol>
                <a:gridCol w="940279">
                  <a:extLst>
                    <a:ext uri="{9D8B030D-6E8A-4147-A177-3AD203B41FA5}">
                      <a16:colId xmlns:a16="http://schemas.microsoft.com/office/drawing/2014/main" val="2641676644"/>
                    </a:ext>
                  </a:extLst>
                </a:gridCol>
              </a:tblGrid>
              <a:tr h="739113">
                <a:tc rowSpan="5">
                  <a:txBody>
                    <a:bodyPr/>
                    <a:lstStyle/>
                    <a:p>
                      <a:pPr algn="l" fontAlgn="t"/>
                      <a:r>
                        <a:rPr lang="fr-FR" sz="1600" b="0" i="0" u="none" strike="noStrike" dirty="0">
                          <a:solidFill>
                            <a:srgbClr val="000000"/>
                          </a:solidFill>
                          <a:effectLst/>
                          <a:latin typeface="Arial" panose="020B0604020202020204" pitchFamily="34" charset="0"/>
                        </a:rPr>
                        <a:t>Critère n°2.3-12 : Les équipes maîtrisent les bonnes pratiques d’antibioprophylaxie liées aux actes </a:t>
                      </a:r>
                      <a:r>
                        <a:rPr lang="fr-FR" sz="1600" b="0" i="0" u="none" strike="noStrike" dirty="0" smtClean="0">
                          <a:solidFill>
                            <a:srgbClr val="000000"/>
                          </a:solidFill>
                          <a:effectLst/>
                          <a:latin typeface="Arial" panose="020B0604020202020204" pitchFamily="34" charset="0"/>
                        </a:rPr>
                        <a:t>invasifs.</a:t>
                      </a:r>
                    </a:p>
                    <a:p>
                      <a:pPr algn="l" fontAlgn="t"/>
                      <a:endParaRPr lang="fr-FR" sz="1600" b="0" i="0" u="none" strike="noStrike" dirty="0" smtClean="0">
                        <a:solidFill>
                          <a:srgbClr val="000000"/>
                        </a:solidFill>
                        <a:effectLst/>
                        <a:latin typeface="Arial" panose="020B0604020202020204" pitchFamily="34" charset="0"/>
                      </a:endParaRPr>
                    </a:p>
                    <a:p>
                      <a:pPr algn="l" fontAlgn="t"/>
                      <a:endParaRPr lang="fr-FR" sz="1600" b="0" i="0" u="none" strike="noStrike" dirty="0" smtClean="0">
                        <a:solidFill>
                          <a:srgbClr val="000000"/>
                        </a:solidFill>
                        <a:effectLst/>
                        <a:latin typeface="Arial" panose="020B0604020202020204" pitchFamily="34" charset="0"/>
                      </a:endParaRPr>
                    </a:p>
                    <a:p>
                      <a:pPr algn="l" fontAlgn="t"/>
                      <a:endParaRPr lang="fr-FR" sz="1600" b="0" i="0" u="none" strike="noStrike" dirty="0" smtClean="0">
                        <a:solidFill>
                          <a:srgbClr val="000000"/>
                        </a:solidFill>
                        <a:effectLst/>
                        <a:latin typeface="Arial" panose="020B0604020202020204" pitchFamily="34" charset="0"/>
                      </a:endParaRPr>
                    </a:p>
                    <a:p>
                      <a:pPr algn="l" fontAlgn="t"/>
                      <a:endParaRPr lang="fr-FR" sz="1600" b="0" i="0" u="none" strike="noStrike" dirty="0" smtClean="0">
                        <a:solidFill>
                          <a:srgbClr val="000000"/>
                        </a:solidFill>
                        <a:effectLst/>
                        <a:latin typeface="Arial" panose="020B0604020202020204" pitchFamily="34" charset="0"/>
                      </a:endParaRPr>
                    </a:p>
                    <a:p>
                      <a:pPr algn="ctr" fontAlgn="t"/>
                      <a:r>
                        <a:rPr lang="fr-FR" sz="2800" b="0" i="0" u="none" strike="noStrike" dirty="0" smtClean="0">
                          <a:solidFill>
                            <a:srgbClr val="FF0000"/>
                          </a:solidFill>
                          <a:effectLst/>
                          <a:latin typeface="Arial" panose="020B0604020202020204" pitchFamily="34" charset="0"/>
                        </a:rPr>
                        <a:t>ATB</a:t>
                      </a:r>
                      <a:r>
                        <a:rPr lang="fr-FR" sz="2800" b="0" i="0" u="none" strike="noStrike" baseline="0" dirty="0" smtClean="0">
                          <a:solidFill>
                            <a:srgbClr val="FF0000"/>
                          </a:solidFill>
                          <a:effectLst/>
                          <a:latin typeface="Arial" panose="020B0604020202020204" pitchFamily="34" charset="0"/>
                        </a:rPr>
                        <a:t> PRO</a:t>
                      </a:r>
                      <a:endParaRPr lang="fr-FR" sz="2800" b="0" i="0" u="none" strike="noStrike" dirty="0">
                        <a:solidFill>
                          <a:srgbClr val="FF0000"/>
                        </a:solidFill>
                        <a:effectLst/>
                        <a:latin typeface="Arial" panose="020B0604020202020204" pitchFamily="34" charset="0"/>
                      </a:endParaRP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800" b="0" i="0" u="none" strike="noStrike">
                          <a:solidFill>
                            <a:srgbClr val="000000"/>
                          </a:solidFill>
                          <a:effectLst/>
                          <a:latin typeface="Arial" panose="020B0604020202020204" pitchFamily="34" charset="0"/>
                        </a:rPr>
                        <a:t>Crit.2.3-12-ee01-TCI : L’équipe applique les bonnes pratiques d’antibioprophylaxie.</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50" b="0" i="0" u="none" strike="noStrike" dirty="0">
                          <a:solidFill>
                            <a:srgbClr val="000000"/>
                          </a:solidFill>
                          <a:effectLst/>
                          <a:latin typeface="Arial" panose="020B0604020202020204" pitchFamily="34" charset="0"/>
                        </a:rPr>
                        <a:t>3-Traceur ciblé - Prévention des </a:t>
                      </a:r>
                      <a:r>
                        <a:rPr lang="fr-FR" sz="1050" b="0" i="0" u="none" strike="noStrike" dirty="0" smtClean="0">
                          <a:solidFill>
                            <a:srgbClr val="000000"/>
                          </a:solidFill>
                          <a:effectLst/>
                          <a:latin typeface="Arial" panose="020B0604020202020204" pitchFamily="34" charset="0"/>
                        </a:rPr>
                        <a:t>IAS</a:t>
                      </a:r>
                    </a:p>
                    <a:p>
                      <a:pPr algn="l" fontAlgn="t"/>
                      <a:endParaRPr lang="fr-FR" sz="1050" b="0" i="0" u="none" strike="noStrike" dirty="0">
                        <a:solidFill>
                          <a:srgbClr val="000000"/>
                        </a:solidFill>
                        <a:effectLst/>
                        <a:latin typeface="Arial" panose="020B0604020202020204" pitchFamily="34" charset="0"/>
                      </a:endParaRP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055439"/>
                  </a:ext>
                </a:extLst>
              </a:tr>
              <a:tr h="948096">
                <a:tc vMerge="1">
                  <a:txBody>
                    <a:bodyPr/>
                    <a:lstStyle/>
                    <a:p>
                      <a:endParaRPr lang="fr-FR"/>
                    </a:p>
                  </a:txBody>
                  <a:tcPr/>
                </a:tc>
                <a:tc>
                  <a:txBody>
                    <a:bodyPr/>
                    <a:lstStyle/>
                    <a:p>
                      <a:pPr algn="l" fontAlgn="t"/>
                      <a:r>
                        <a:rPr lang="fr-FR" sz="1800" b="0" i="0" u="none" strike="noStrike">
                          <a:solidFill>
                            <a:srgbClr val="000000"/>
                          </a:solidFill>
                          <a:effectLst/>
                          <a:latin typeface="Arial" panose="020B0604020202020204" pitchFamily="34" charset="0"/>
                        </a:rPr>
                        <a:t>Crit.2.3-12-ee02-TCI : Tous les secteurs disposent de protocoles d’antibioprophylaxie adaptés à chaque chirurgie et acte interventionnel, respectant les recommandations de bonnes pratiques les plus récentes.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3-Traceur ciblé - Prévention des IAS</a:t>
                      </a:r>
                      <a:endParaRPr kumimoji="0" lang="fr-FR"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796365"/>
                  </a:ext>
                </a:extLst>
              </a:tr>
              <a:tr h="1261572">
                <a:tc vMerge="1">
                  <a:txBody>
                    <a:bodyPr/>
                    <a:lstStyle/>
                    <a:p>
                      <a:endParaRPr lang="fr-FR"/>
                    </a:p>
                  </a:txBody>
                  <a:tcPr/>
                </a:tc>
                <a:tc>
                  <a:txBody>
                    <a:bodyPr/>
                    <a:lstStyle/>
                    <a:p>
                      <a:pPr algn="l" fontAlgn="t"/>
                      <a:r>
                        <a:rPr lang="fr-FR" sz="1800" b="0" i="0" u="none" strike="noStrike">
                          <a:solidFill>
                            <a:srgbClr val="000000"/>
                          </a:solidFill>
                          <a:effectLst/>
                          <a:latin typeface="Arial" panose="020B0604020202020204" pitchFamily="34" charset="0"/>
                        </a:rPr>
                        <a:t>Crit.2.3-12-ee03-TCI : La prescription d’antibioprophylaxie utile est systématiquement réalisée dès la consultation préanesthésique ou préopératoire et est tracée dans le dossier du patient, et elle est vérifiée lors de la checklist.</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3-Traceur ciblé - Prévention des IAS</a:t>
                      </a:r>
                      <a:endParaRPr kumimoji="0" lang="fr-FR"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502216"/>
                  </a:ext>
                </a:extLst>
              </a:tr>
              <a:tr h="634621">
                <a:tc vMerge="1">
                  <a:txBody>
                    <a:bodyPr/>
                    <a:lstStyle/>
                    <a:p>
                      <a:endParaRPr lang="fr-FR"/>
                    </a:p>
                  </a:txBody>
                  <a:tcPr/>
                </a:tc>
                <a:tc>
                  <a:txBody>
                    <a:bodyPr/>
                    <a:lstStyle/>
                    <a:p>
                      <a:pPr algn="l" fontAlgn="t"/>
                      <a:r>
                        <a:rPr lang="fr-FR" sz="1800" b="0" i="0" u="none" strike="noStrike">
                          <a:solidFill>
                            <a:srgbClr val="000000"/>
                          </a:solidFill>
                          <a:effectLst/>
                          <a:latin typeface="Arial" panose="020B0604020202020204" pitchFamily="34" charset="0"/>
                        </a:rPr>
                        <a:t>Crit.2.3-12-ee04-TCI : Le moment et la durée de l’antibioprophylaxie sont respectés.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3-Traceur ciblé - Prévention des IAS</a:t>
                      </a:r>
                      <a:endParaRPr kumimoji="0" lang="fr-FR"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191649"/>
                  </a:ext>
                </a:extLst>
              </a:tr>
              <a:tr h="2515473">
                <a:tc vMerge="1">
                  <a:txBody>
                    <a:bodyPr/>
                    <a:lstStyle/>
                    <a:p>
                      <a:endParaRPr lang="fr-FR"/>
                    </a:p>
                  </a:txBody>
                  <a:tcPr/>
                </a:tc>
                <a:tc>
                  <a:txBody>
                    <a:bodyPr/>
                    <a:lstStyle/>
                    <a:p>
                      <a:pPr algn="l" fontAlgn="t"/>
                      <a:r>
                        <a:rPr lang="fr-FR" sz="1800" b="0" i="0" u="none" strike="noStrike" dirty="0">
                          <a:solidFill>
                            <a:srgbClr val="000000"/>
                          </a:solidFill>
                          <a:effectLst/>
                          <a:latin typeface="Arial" panose="020B0604020202020204" pitchFamily="34" charset="0"/>
                        </a:rPr>
                        <a:t>Crit.2.3-12-ee05-TCI : L’équipe évalue ses pratiques en matière d’antibioprophylaxie en s’appuyant sur le référent antibiotique de l’établissement et l’équipe opérationnelle d’hygiène, et des actions d’amélioration sont engagées. Ce point doit faire l’objet d’une vérification ultime lors de la checklist. Si il est constaté des dysfonctionnements de la réalisation de l’antibioprophylaxie, un plan d’action est mis en place allant jusqu’à la vérification formelle de ce point à l’occasion de la checklist.</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3-Traceur ciblé - Prévention des IAS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Professionnels</a:t>
                      </a:r>
                    </a:p>
                  </a:txBody>
                  <a:tcPr marL="6712" marR="6712" marT="67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108388"/>
                  </a:ext>
                </a:extLst>
              </a:tr>
            </a:tbl>
          </a:graphicData>
        </a:graphic>
      </p:graphicFrame>
      <p:sp>
        <p:nvSpPr>
          <p:cNvPr id="3" name="Rectangle 2"/>
          <p:cNvSpPr/>
          <p:nvPr/>
        </p:nvSpPr>
        <p:spPr>
          <a:xfrm>
            <a:off x="2648309" y="517585"/>
            <a:ext cx="9273397" cy="6098874"/>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486" y="3876930"/>
            <a:ext cx="1753913" cy="1169523"/>
          </a:xfrm>
          <a:prstGeom prst="rect">
            <a:avLst/>
          </a:prstGeom>
        </p:spPr>
      </p:pic>
    </p:spTree>
    <p:extLst>
      <p:ext uri="{BB962C8B-B14F-4D97-AF65-F5344CB8AC3E}">
        <p14:creationId xmlns:p14="http://schemas.microsoft.com/office/powerpoint/2010/main" val="2618844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35318685"/>
              </p:ext>
            </p:extLst>
          </p:nvPr>
        </p:nvGraphicFramePr>
        <p:xfrm>
          <a:off x="396816" y="224283"/>
          <a:ext cx="11533517" cy="6478441"/>
        </p:xfrm>
        <a:graphic>
          <a:graphicData uri="http://schemas.openxmlformats.org/drawingml/2006/table">
            <a:tbl>
              <a:tblPr/>
              <a:tblGrid>
                <a:gridCol w="2104844">
                  <a:extLst>
                    <a:ext uri="{9D8B030D-6E8A-4147-A177-3AD203B41FA5}">
                      <a16:colId xmlns:a16="http://schemas.microsoft.com/office/drawing/2014/main" val="1002424547"/>
                    </a:ext>
                  </a:extLst>
                </a:gridCol>
                <a:gridCol w="7421636">
                  <a:extLst>
                    <a:ext uri="{9D8B030D-6E8A-4147-A177-3AD203B41FA5}">
                      <a16:colId xmlns:a16="http://schemas.microsoft.com/office/drawing/2014/main" val="4139454930"/>
                    </a:ext>
                  </a:extLst>
                </a:gridCol>
                <a:gridCol w="1072886">
                  <a:extLst>
                    <a:ext uri="{9D8B030D-6E8A-4147-A177-3AD203B41FA5}">
                      <a16:colId xmlns:a16="http://schemas.microsoft.com/office/drawing/2014/main" val="4034639041"/>
                    </a:ext>
                  </a:extLst>
                </a:gridCol>
                <a:gridCol w="934151">
                  <a:extLst>
                    <a:ext uri="{9D8B030D-6E8A-4147-A177-3AD203B41FA5}">
                      <a16:colId xmlns:a16="http://schemas.microsoft.com/office/drawing/2014/main" val="2208568415"/>
                    </a:ext>
                  </a:extLst>
                </a:gridCol>
              </a:tblGrid>
              <a:tr h="488939">
                <a:tc rowSpan="6">
                  <a:txBody>
                    <a:bodyPr/>
                    <a:lstStyle/>
                    <a:p>
                      <a:pPr algn="l" fontAlgn="t"/>
                      <a:r>
                        <a:rPr lang="fr-FR" sz="1400" b="0" i="0" u="none" strike="noStrike" dirty="0">
                          <a:solidFill>
                            <a:srgbClr val="000000"/>
                          </a:solidFill>
                          <a:effectLst/>
                          <a:latin typeface="Arial" panose="020B0604020202020204" pitchFamily="34" charset="0"/>
                        </a:rPr>
                        <a:t>Critère n°2.3-13 : Les équipes maîtrisent le risque infectieux lié au traitement et au stockage des dispositifs médicaux </a:t>
                      </a:r>
                      <a:r>
                        <a:rPr lang="fr-FR" sz="1400" b="0" i="0" u="none" strike="noStrike" dirty="0" smtClean="0">
                          <a:solidFill>
                            <a:srgbClr val="000000"/>
                          </a:solidFill>
                          <a:effectLst/>
                          <a:latin typeface="Arial" panose="020B0604020202020204" pitchFamily="34" charset="0"/>
                        </a:rPr>
                        <a:t>réutilisables</a:t>
                      </a:r>
                    </a:p>
                    <a:p>
                      <a:pPr algn="l" fontAlgn="t"/>
                      <a:endParaRPr lang="fr-FR" sz="1400" b="0" i="0" u="none" strike="noStrike" dirty="0" smtClean="0">
                        <a:solidFill>
                          <a:srgbClr val="000000"/>
                        </a:solidFill>
                        <a:effectLst/>
                        <a:latin typeface="Arial" panose="020B0604020202020204" pitchFamily="34" charset="0"/>
                      </a:endParaRPr>
                    </a:p>
                    <a:p>
                      <a:pPr algn="ctr" fontAlgn="t"/>
                      <a:r>
                        <a:rPr lang="fr-FR" sz="2400" b="0" i="0" u="none" strike="noStrike" dirty="0" smtClean="0">
                          <a:solidFill>
                            <a:srgbClr val="FF0000"/>
                          </a:solidFill>
                          <a:effectLst/>
                          <a:latin typeface="Arial" panose="020B0604020202020204" pitchFamily="34" charset="0"/>
                        </a:rPr>
                        <a:t>DM UM</a:t>
                      </a:r>
                      <a:endParaRPr lang="fr-FR" sz="2400" b="0" i="0" u="none" strike="noStrike" dirty="0">
                        <a:solidFill>
                          <a:srgbClr val="FF0000"/>
                        </a:solidFill>
                        <a:effectLst/>
                        <a:latin typeface="Arial" panose="020B0604020202020204" pitchFamily="34" charset="0"/>
                      </a:endParaRP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effectLst/>
                          <a:latin typeface="Arial" panose="020B0604020202020204" pitchFamily="34" charset="0"/>
                        </a:rPr>
                        <a:t>Crit.2.3-13-ee02-TCI : Les résultats des contrôles microbiologiques des dispositifs médicaux réutilisables et des équipements de désinfection et de stockage sont connus des équipes.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973125"/>
                  </a:ext>
                </a:extLst>
              </a:tr>
              <a:tr h="488939">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Crit.2.3-13-ee03-TCI : Les professionnels chargés de la désinfection sont formés.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158559"/>
                  </a:ext>
                </a:extLst>
              </a:tr>
              <a:tr h="488939">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Crit.2.3-13-ee04-TCI : La liste du parc actif des dispositifs médicaux réutilisables dans les secteurs interventionnels est disponible et actualisée.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165717"/>
                  </a:ext>
                </a:extLst>
              </a:tr>
              <a:tr h="488939">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Crit.2.3-13-ee05-TCI : Le compte rendu d’examen identifie les dispositifs médicaux réutilisables invasifs utilisés avec la mention des références du dispositif médical.</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785056"/>
                  </a:ext>
                </a:extLst>
              </a:tr>
              <a:tr h="672291">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Crit.2.3-13-ee06-TCI : La traçabilité de la désinfection est tracée dans le dossier (date, opérateur, équipements ayant servis dans le circuit de désinfection, etc….) ainsi que la référence du dispositif désinfecté.</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054185"/>
                  </a:ext>
                </a:extLst>
              </a:tr>
              <a:tr h="672291">
                <a:tc vMerge="1">
                  <a:txBody>
                    <a:bodyPr/>
                    <a:lstStyle/>
                    <a:p>
                      <a:endParaRPr lang="fr-FR"/>
                    </a:p>
                  </a:txBody>
                  <a:tcPr/>
                </a:tc>
                <a:tc>
                  <a:txBody>
                    <a:bodyPr/>
                    <a:lstStyle/>
                    <a:p>
                      <a:pPr algn="l" fontAlgn="t"/>
                      <a:r>
                        <a:rPr lang="fr-FR" sz="1400" b="0" i="0" u="none" strike="noStrike" dirty="0">
                          <a:solidFill>
                            <a:srgbClr val="000000"/>
                          </a:solidFill>
                          <a:effectLst/>
                          <a:latin typeface="Arial" panose="020B0604020202020204" pitchFamily="34" charset="0"/>
                        </a:rPr>
                        <a:t>Crit.2.3-13-ee07-TCI : Les conditions de désinfection et de stockage (locaux, équipements, etc…) des dispositifs médicaux réutilisables invasifs sont respectées et l’équipe assure le suivi d'indicateurs correspondants.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427433"/>
                  </a:ext>
                </a:extLst>
              </a:tr>
              <a:tr h="488939">
                <a:tc rowSpan="6">
                  <a:txBody>
                    <a:bodyPr/>
                    <a:lstStyle/>
                    <a:p>
                      <a:pPr algn="l" fontAlgn="t"/>
                      <a:r>
                        <a:rPr lang="fr-FR" sz="1400" b="0" i="0" u="none" strike="noStrike" dirty="0">
                          <a:solidFill>
                            <a:srgbClr val="000000"/>
                          </a:solidFill>
                          <a:effectLst/>
                          <a:latin typeface="Arial" panose="020B0604020202020204" pitchFamily="34" charset="0"/>
                        </a:rPr>
                        <a:t>Critère n°2.3-14 : Les équipes maîtrisent les risque infectieux liés aux dispositifs invasifs en appliquant les précautions </a:t>
                      </a:r>
                      <a:r>
                        <a:rPr lang="fr-FR" sz="1400" b="0" i="0" u="none" strike="noStrike" dirty="0" smtClean="0">
                          <a:solidFill>
                            <a:srgbClr val="000000"/>
                          </a:solidFill>
                          <a:effectLst/>
                          <a:latin typeface="Arial" panose="020B0604020202020204" pitchFamily="34" charset="0"/>
                        </a:rPr>
                        <a:t>adéquates.</a:t>
                      </a:r>
                    </a:p>
                    <a:p>
                      <a:pPr algn="l" fontAlgn="t"/>
                      <a:endParaRPr lang="fr-FR" sz="1600" b="0" i="0" u="none" strike="noStrike" dirty="0" smtClean="0">
                        <a:solidFill>
                          <a:srgbClr val="000000"/>
                        </a:solidFill>
                        <a:effectLst/>
                        <a:latin typeface="Arial" panose="020B0604020202020204" pitchFamily="34" charset="0"/>
                      </a:endParaRPr>
                    </a:p>
                    <a:p>
                      <a:pPr algn="ctr" fontAlgn="t"/>
                      <a:r>
                        <a:rPr lang="fr-FR" sz="3600" b="0" i="0" u="none" strike="noStrike" dirty="0" smtClean="0">
                          <a:solidFill>
                            <a:srgbClr val="FF0000"/>
                          </a:solidFill>
                          <a:effectLst/>
                          <a:latin typeface="Arial" panose="020B0604020202020204" pitchFamily="34" charset="0"/>
                        </a:rPr>
                        <a:t>DI</a:t>
                      </a:r>
                      <a:endParaRPr lang="fr-FR" sz="3600" b="0" i="0" u="none" strike="noStrike" dirty="0">
                        <a:solidFill>
                          <a:srgbClr val="FF0000"/>
                        </a:solidFill>
                        <a:effectLst/>
                        <a:latin typeface="Arial" panose="020B0604020202020204" pitchFamily="34" charset="0"/>
                      </a:endParaRP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effectLst/>
                          <a:latin typeface="Arial" panose="020B0604020202020204" pitchFamily="34" charset="0"/>
                        </a:rPr>
                        <a:t>Crit.2.3-14-ee04-TCI : L’équipe est formée aux bonnes pratiques de prévention des infections liées aux dispositifs intravasculaires.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573550"/>
                  </a:ext>
                </a:extLst>
              </a:tr>
              <a:tr h="488939">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Crit.2.3-14-ee05-TCI : L’équipe dispose des protocoles de pose et d’entretien des abords vasculaires, drainage urinaire et ventilation assistée et les connait.</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24660"/>
                  </a:ext>
                </a:extLst>
              </a:tr>
              <a:tr h="488939">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Crit.2.3-14-ee06-TCI : La date de pose ou du geste impliquant le dispositif est tracée dans le dossier.</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721982"/>
                  </a:ext>
                </a:extLst>
              </a:tr>
              <a:tr h="488939">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Crit.2.3-14-ee07-TCI : Pour les dispositifs invasifs qui le requièrent (abords veineux et sondes notamment), la pertinence de leur maintien est réévaluée périodiquement.</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558881"/>
                  </a:ext>
                </a:extLst>
              </a:tr>
              <a:tr h="733408">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Crit.2.3-14-ee08-TCI : L’équipe évalue ses pratiques en matière de maitrise du risque infectieux lié aux dispositifs invasifs en s’appuyant sur le référent en hygiène ou l’équipe opérationnelle d’hygiène et participe à des audits observationnels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395020"/>
                  </a:ext>
                </a:extLst>
              </a:tr>
              <a:tr h="488939">
                <a:tc vMerge="1">
                  <a:txBody>
                    <a:bodyPr/>
                    <a:lstStyle/>
                    <a:p>
                      <a:endParaRPr lang="fr-FR"/>
                    </a:p>
                  </a:txBody>
                  <a:tcPr/>
                </a:tc>
                <a:tc>
                  <a:txBody>
                    <a:bodyPr/>
                    <a:lstStyle/>
                    <a:p>
                      <a:pPr algn="l" fontAlgn="t"/>
                      <a:r>
                        <a:rPr lang="fr-FR" sz="1400" b="0" i="0" u="none" strike="noStrike" dirty="0">
                          <a:solidFill>
                            <a:srgbClr val="000000"/>
                          </a:solidFill>
                          <a:effectLst/>
                          <a:latin typeface="Arial" panose="020B0604020202020204" pitchFamily="34" charset="0"/>
                        </a:rPr>
                        <a:t>Crit.2.3-14-ee09-TCI : Les professionnels respectent les bonnes pratiques de pose et de surveillance d’un DMI (abord vasculaire, sonde urinaire, ventilation assistée).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800" b="0" i="0" u="none" strike="noStrike" dirty="0">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982658"/>
                  </a:ext>
                </a:extLst>
              </a:tr>
            </a:tbl>
          </a:graphicData>
        </a:graphic>
      </p:graphicFrame>
      <p:sp>
        <p:nvSpPr>
          <p:cNvPr id="3" name="Rectangle 2"/>
          <p:cNvSpPr/>
          <p:nvPr/>
        </p:nvSpPr>
        <p:spPr>
          <a:xfrm>
            <a:off x="2501661" y="224283"/>
            <a:ext cx="9420046" cy="6478441"/>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916" y="2556968"/>
            <a:ext cx="694366" cy="697466"/>
          </a:xfrm>
          <a:prstGeom prst="rect">
            <a:avLst/>
          </a:prstGeom>
        </p:spPr>
      </p:pic>
      <p:pic>
        <p:nvPicPr>
          <p:cNvPr id="5" name="Image 4"/>
          <p:cNvPicPr>
            <a:picLocks noChangeAspect="1"/>
          </p:cNvPicPr>
          <p:nvPr/>
        </p:nvPicPr>
        <p:blipFill>
          <a:blip r:embed="rId3"/>
          <a:stretch>
            <a:fillRect/>
          </a:stretch>
        </p:blipFill>
        <p:spPr>
          <a:xfrm>
            <a:off x="547136" y="2251494"/>
            <a:ext cx="601402" cy="30547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522" y="5553778"/>
            <a:ext cx="736629" cy="487847"/>
          </a:xfrm>
          <a:prstGeom prst="rect">
            <a:avLst/>
          </a:prstGeom>
        </p:spPr>
      </p:pic>
      <p:pic>
        <p:nvPicPr>
          <p:cNvPr id="7" name="Image 6">
            <a:extLst>
              <a:ext uri="{FF2B5EF4-FFF2-40B4-BE49-F238E27FC236}">
                <a16:creationId xmlns:a16="http://schemas.microsoft.com/office/drawing/2014/main" id="{B592E32E-0DEF-4A20-8125-80EF1F4A2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7370" y="5353853"/>
            <a:ext cx="509823" cy="680640"/>
          </a:xfrm>
          <a:prstGeom prst="rect">
            <a:avLst/>
          </a:prstGeom>
        </p:spPr>
      </p:pic>
      <p:pic>
        <p:nvPicPr>
          <p:cNvPr id="8" name="Image 7">
            <a:extLst>
              <a:ext uri="{FF2B5EF4-FFF2-40B4-BE49-F238E27FC236}">
                <a16:creationId xmlns:a16="http://schemas.microsoft.com/office/drawing/2014/main" id="{D91BBA11-8655-4551-A434-7BB1A786F61A}"/>
              </a:ext>
            </a:extLst>
          </p:cNvPr>
          <p:cNvPicPr>
            <a:picLocks noChangeAspect="1"/>
          </p:cNvPicPr>
          <p:nvPr/>
        </p:nvPicPr>
        <p:blipFill>
          <a:blip r:embed="rId6"/>
          <a:stretch>
            <a:fillRect/>
          </a:stretch>
        </p:blipFill>
        <p:spPr>
          <a:xfrm>
            <a:off x="1101260" y="6077867"/>
            <a:ext cx="1071021" cy="574350"/>
          </a:xfrm>
          <a:prstGeom prst="rect">
            <a:avLst/>
          </a:prstGeom>
        </p:spPr>
      </p:pic>
    </p:spTree>
    <p:extLst>
      <p:ext uri="{BB962C8B-B14F-4D97-AF65-F5344CB8AC3E}">
        <p14:creationId xmlns:p14="http://schemas.microsoft.com/office/powerpoint/2010/main" val="1015456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596054966"/>
              </p:ext>
            </p:extLst>
          </p:nvPr>
        </p:nvGraphicFramePr>
        <p:xfrm>
          <a:off x="86262" y="155275"/>
          <a:ext cx="11844069" cy="6573326"/>
        </p:xfrm>
        <a:graphic>
          <a:graphicData uri="http://schemas.openxmlformats.org/drawingml/2006/table">
            <a:tbl>
              <a:tblPr/>
              <a:tblGrid>
                <a:gridCol w="2449904">
                  <a:extLst>
                    <a:ext uri="{9D8B030D-6E8A-4147-A177-3AD203B41FA5}">
                      <a16:colId xmlns:a16="http://schemas.microsoft.com/office/drawing/2014/main" val="2276512628"/>
                    </a:ext>
                  </a:extLst>
                </a:gridCol>
                <a:gridCol w="7333086">
                  <a:extLst>
                    <a:ext uri="{9D8B030D-6E8A-4147-A177-3AD203B41FA5}">
                      <a16:colId xmlns:a16="http://schemas.microsoft.com/office/drawing/2014/main" val="2935445434"/>
                    </a:ext>
                  </a:extLst>
                </a:gridCol>
                <a:gridCol w="1101775">
                  <a:extLst>
                    <a:ext uri="{9D8B030D-6E8A-4147-A177-3AD203B41FA5}">
                      <a16:colId xmlns:a16="http://schemas.microsoft.com/office/drawing/2014/main" val="2625853651"/>
                    </a:ext>
                  </a:extLst>
                </a:gridCol>
                <a:gridCol w="959304">
                  <a:extLst>
                    <a:ext uri="{9D8B030D-6E8A-4147-A177-3AD203B41FA5}">
                      <a16:colId xmlns:a16="http://schemas.microsoft.com/office/drawing/2014/main" val="3006530884"/>
                    </a:ext>
                  </a:extLst>
                </a:gridCol>
              </a:tblGrid>
              <a:tr h="547777">
                <a:tc rowSpan="4">
                  <a:txBody>
                    <a:bodyPr/>
                    <a:lstStyle/>
                    <a:p>
                      <a:pPr algn="l" fontAlgn="t"/>
                      <a:r>
                        <a:rPr lang="fr-FR" sz="1200" b="0" i="0" u="none" strike="noStrike" dirty="0">
                          <a:solidFill>
                            <a:srgbClr val="000000"/>
                          </a:solidFill>
                          <a:effectLst/>
                          <a:latin typeface="Arial" panose="020B0604020202020204" pitchFamily="34" charset="0"/>
                        </a:rPr>
                        <a:t>Critère n°2.3-15 : Les équipes des secteurs interventionnels maîtrisent le risque infectieux en respectant les bonnes pratiques </a:t>
                      </a:r>
                      <a:r>
                        <a:rPr lang="fr-FR" sz="1200" b="0" i="0" u="none" strike="noStrike" dirty="0" err="1" smtClean="0">
                          <a:solidFill>
                            <a:srgbClr val="000000"/>
                          </a:solidFill>
                          <a:effectLst/>
                          <a:latin typeface="Arial" panose="020B0604020202020204" pitchFamily="34" charset="0"/>
                        </a:rPr>
                        <a:t>per-opératoires</a:t>
                      </a:r>
                      <a:r>
                        <a:rPr lang="fr-FR" sz="1200" b="0" i="0" u="none" strike="noStrike" dirty="0" smtClean="0">
                          <a:solidFill>
                            <a:srgbClr val="000000"/>
                          </a:solidFill>
                          <a:effectLst/>
                          <a:latin typeface="Arial" panose="020B0604020202020204" pitchFamily="34" charset="0"/>
                        </a:rPr>
                        <a:t>.</a:t>
                      </a:r>
                    </a:p>
                    <a:p>
                      <a:pPr algn="l" fontAlgn="t"/>
                      <a:endParaRPr lang="fr-FR" sz="1200" b="0" i="0" u="none" strike="noStrike" dirty="0" smtClean="0">
                        <a:solidFill>
                          <a:srgbClr val="000000"/>
                        </a:solidFill>
                        <a:effectLst/>
                        <a:latin typeface="Arial" panose="020B0604020202020204" pitchFamily="34" charset="0"/>
                      </a:endParaRPr>
                    </a:p>
                    <a:p>
                      <a:pPr algn="ctr" fontAlgn="t"/>
                      <a:r>
                        <a:rPr lang="fr-FR" sz="2000" b="0" i="0" u="none" strike="noStrike" dirty="0" smtClean="0">
                          <a:solidFill>
                            <a:srgbClr val="FF0000"/>
                          </a:solidFill>
                          <a:effectLst/>
                          <a:latin typeface="Arial" panose="020B0604020202020204" pitchFamily="34" charset="0"/>
                        </a:rPr>
                        <a:t>PEROP</a:t>
                      </a:r>
                      <a:endParaRPr lang="fr-FR" sz="2000" b="0" i="0" u="none" strike="noStrike" dirty="0">
                        <a:solidFill>
                          <a:srgbClr val="FF0000"/>
                        </a:solidFill>
                        <a:effectLst/>
                        <a:latin typeface="Arial" panose="020B0604020202020204" pitchFamily="34" charset="0"/>
                      </a:endParaRP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effectLst/>
                          <a:latin typeface="Arial" panose="020B0604020202020204" pitchFamily="34" charset="0"/>
                        </a:rPr>
                        <a:t>Crit.2.3-15-ee02-TCI : Avant l’acte interventionnel, l’équipe applique les protocoles de préparation du patient selon la spécialité (activité d’endoscopie incluse ).</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063432"/>
                  </a:ext>
                </a:extLst>
              </a:tr>
              <a:tr h="821665">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Crit.2.3-15-ee03-TCI : L’équipe évalue ses pratiques en matière de précautions standard d’hygiène adaptées au bloc opératoire et aux actes interventionnels en s’appuyant sur le référent en hygiène du service et/ou l’équipe opérationnelle d’hygiène.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3-Traceur ciblé - Prévention des IAS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851234"/>
                  </a:ext>
                </a:extLst>
              </a:tr>
              <a:tr h="547777">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Crit.2.3-15-ee04-OBS : L’équipe porte une coiffe, un masque à usage médical et une tenue (tunique, pantalon, chaussures étanches) strictement dédiée au bloc opératoire.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Observations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690564"/>
                  </a:ext>
                </a:extLst>
              </a:tr>
              <a:tr h="547777">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Crit.2.3-15-ee05-OBS : L’équipe ne porte pas le masque en collier autour du cou, une barbe non protégée, des bijoux aux mains et/ou aux poignets, une tenue non dédiée au bloc.</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4-Observation</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Observations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715710"/>
                  </a:ext>
                </a:extLst>
              </a:tr>
              <a:tr h="547777">
                <a:tc rowSpan="6">
                  <a:txBody>
                    <a:bodyPr/>
                    <a:lstStyle/>
                    <a:p>
                      <a:pPr algn="l" fontAlgn="t"/>
                      <a:r>
                        <a:rPr lang="fr-FR" sz="1200" b="0" i="0" u="none" strike="noStrike" dirty="0">
                          <a:solidFill>
                            <a:srgbClr val="000000"/>
                          </a:solidFill>
                          <a:effectLst/>
                          <a:latin typeface="Arial" panose="020B0604020202020204" pitchFamily="34" charset="0"/>
                        </a:rPr>
                        <a:t>Critère n°2.3-17 : Les équipes respectent les recommandations et obligations vaccinales pour les professionnels de </a:t>
                      </a:r>
                      <a:r>
                        <a:rPr lang="fr-FR" sz="1200" b="0" i="0" u="none" strike="noStrike" dirty="0" smtClean="0">
                          <a:solidFill>
                            <a:srgbClr val="000000"/>
                          </a:solidFill>
                          <a:effectLst/>
                          <a:latin typeface="Arial" panose="020B0604020202020204" pitchFamily="34" charset="0"/>
                        </a:rPr>
                        <a:t>santé</a:t>
                      </a:r>
                    </a:p>
                    <a:p>
                      <a:pPr algn="l" fontAlgn="t"/>
                      <a:endParaRPr lang="fr-FR" sz="1200" b="0" i="0" u="none" strike="noStrike" dirty="0" smtClean="0">
                        <a:solidFill>
                          <a:srgbClr val="000000"/>
                        </a:solidFill>
                        <a:effectLst/>
                        <a:latin typeface="Arial" panose="020B0604020202020204" pitchFamily="34" charset="0"/>
                      </a:endParaRPr>
                    </a:p>
                    <a:p>
                      <a:pPr algn="l" fontAlgn="t"/>
                      <a:endParaRPr lang="fr-FR" sz="1200" b="0" i="0" u="none" strike="noStrike" dirty="0" smtClean="0">
                        <a:solidFill>
                          <a:srgbClr val="000000"/>
                        </a:solidFill>
                        <a:effectLst/>
                        <a:latin typeface="Arial" panose="020B0604020202020204" pitchFamily="34" charset="0"/>
                      </a:endParaRPr>
                    </a:p>
                    <a:p>
                      <a:pPr algn="l" fontAlgn="t"/>
                      <a:endParaRPr lang="fr-FR" sz="1200" b="0" i="0" u="none" strike="noStrike" dirty="0" smtClean="0">
                        <a:solidFill>
                          <a:srgbClr val="000000"/>
                        </a:solidFill>
                        <a:effectLst/>
                        <a:latin typeface="Arial" panose="020B0604020202020204" pitchFamily="34" charset="0"/>
                      </a:endParaRPr>
                    </a:p>
                    <a:p>
                      <a:pPr algn="l" fontAlgn="t"/>
                      <a:endParaRPr lang="fr-FR" sz="1200" b="0" i="0" u="none" strike="noStrike" dirty="0" smtClean="0">
                        <a:solidFill>
                          <a:srgbClr val="000000"/>
                        </a:solidFill>
                        <a:effectLst/>
                        <a:latin typeface="Arial" panose="020B0604020202020204" pitchFamily="34" charset="0"/>
                      </a:endParaRPr>
                    </a:p>
                    <a:p>
                      <a:pPr algn="l" fontAlgn="t"/>
                      <a:endParaRPr lang="fr-FR" sz="1200" b="0" i="0" u="none" strike="noStrike" dirty="0" smtClean="0">
                        <a:solidFill>
                          <a:srgbClr val="000000"/>
                        </a:solidFill>
                        <a:effectLst/>
                        <a:latin typeface="Arial" panose="020B0604020202020204" pitchFamily="34" charset="0"/>
                      </a:endParaRPr>
                    </a:p>
                    <a:p>
                      <a:pPr algn="l" fontAlgn="t"/>
                      <a:endParaRPr lang="fr-FR" sz="1200" b="0" i="0" u="none" strike="noStrike" dirty="0" smtClean="0">
                        <a:solidFill>
                          <a:srgbClr val="000000"/>
                        </a:solidFill>
                        <a:effectLst/>
                        <a:latin typeface="Arial" panose="020B0604020202020204" pitchFamily="34" charset="0"/>
                      </a:endParaRPr>
                    </a:p>
                    <a:p>
                      <a:pPr algn="l" fontAlgn="t"/>
                      <a:endParaRPr lang="fr-FR" sz="1200" b="0" i="0" u="none" strike="noStrike" dirty="0" smtClean="0">
                        <a:solidFill>
                          <a:srgbClr val="000000"/>
                        </a:solidFill>
                        <a:effectLst/>
                        <a:latin typeface="Arial" panose="020B0604020202020204" pitchFamily="34" charset="0"/>
                      </a:endParaRPr>
                    </a:p>
                    <a:p>
                      <a:pPr algn="ctr" fontAlgn="t"/>
                      <a:r>
                        <a:rPr lang="fr-FR" sz="2000" b="0" i="0" u="none" strike="noStrike" dirty="0" smtClean="0">
                          <a:solidFill>
                            <a:srgbClr val="FF0000"/>
                          </a:solidFill>
                          <a:effectLst/>
                          <a:latin typeface="Arial" panose="020B0604020202020204" pitchFamily="34" charset="0"/>
                        </a:rPr>
                        <a:t>VACCIN</a:t>
                      </a:r>
                      <a:endParaRPr lang="fr-FR" sz="2000" b="0" i="0" u="none" strike="noStrike" dirty="0">
                        <a:solidFill>
                          <a:srgbClr val="FF0000"/>
                        </a:solidFill>
                        <a:effectLst/>
                        <a:latin typeface="Arial" panose="020B0604020202020204" pitchFamily="34" charset="0"/>
                      </a:endParaRP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effectLst/>
                          <a:latin typeface="Arial" panose="020B0604020202020204" pitchFamily="34" charset="0"/>
                        </a:rPr>
                        <a:t>Crit.2.3-17-ee01-ASY : L’établissement assure la promotion des vaccinations recommandées (coqueluche, rougeole, varicelle, grippe saisonnière) et obligatoires (hépatite B et COVID 19)</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4-Audit système - Maitrise des risques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Gouvernance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198414"/>
                  </a:ext>
                </a:extLst>
              </a:tr>
              <a:tr h="547777">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Crit.2.3-17-ee02-ASY : L’établissement donne gratuitement accès à la vaccination à ses professionnels. (Gouvernance)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4-Audit système - Maitrise des risques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Gouvernance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180131"/>
                  </a:ext>
                </a:extLst>
              </a:tr>
              <a:tr h="753194">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Crit.2.3-17-ee03-ASY : La vaccination des professionnels est possible au service de santé au travail ou au sein des services de soins (équipe mobile de vaccinateurs, relais vaccinateur dans les services, etc.).</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4-Audit système - Maitrise des risques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Gouvernance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445149"/>
                  </a:ext>
                </a:extLst>
              </a:tr>
              <a:tr h="753194">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Crit.2.3-17-ee04-ASY : L’établissement analyse ses résultats de couverture vaccinale ainsi que les freins organisationnels à la vaccination et met en œuvre des actions d’amélioration le cas échéant.</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4-Audit système - Maitrise des risques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Gouvernance</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513471"/>
                  </a:ext>
                </a:extLst>
              </a:tr>
              <a:tr h="753194">
                <a:tc vMerge="1">
                  <a:txBody>
                    <a:bodyPr/>
                    <a:lstStyle/>
                    <a:p>
                      <a:endParaRPr lang="fr-FR"/>
                    </a:p>
                  </a:txBody>
                  <a:tcPr/>
                </a:tc>
                <a:tc>
                  <a:txBody>
                    <a:bodyPr/>
                    <a:lstStyle/>
                    <a:p>
                      <a:pPr algn="l" fontAlgn="t"/>
                      <a:r>
                        <a:rPr lang="fr-FR" sz="1400" b="0" i="0" u="none" strike="noStrike">
                          <a:solidFill>
                            <a:srgbClr val="000000"/>
                          </a:solidFill>
                          <a:effectLst/>
                          <a:latin typeface="Arial" panose="020B0604020202020204" pitchFamily="34" charset="0"/>
                        </a:rPr>
                        <a:t>Crit.2.3-17-ee05-ASY : L’équipe est sensibilisée à l’importance des vaccinations : coqueluche, rougeole, varicelle, grippe saisonnière hépatite B, et COVID 19.</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4-Audit système - Entretien Professionnel</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970470"/>
                  </a:ext>
                </a:extLst>
              </a:tr>
              <a:tr h="753194">
                <a:tc vMerge="1">
                  <a:txBody>
                    <a:bodyPr/>
                    <a:lstStyle/>
                    <a:p>
                      <a:endParaRPr lang="fr-FR"/>
                    </a:p>
                  </a:txBody>
                  <a:tcPr/>
                </a:tc>
                <a:tc>
                  <a:txBody>
                    <a:bodyPr/>
                    <a:lstStyle/>
                    <a:p>
                      <a:pPr algn="l" fontAlgn="t"/>
                      <a:r>
                        <a:rPr lang="fr-FR" sz="1400" b="0" i="0" u="none" strike="noStrike" dirty="0">
                          <a:solidFill>
                            <a:srgbClr val="000000"/>
                          </a:solidFill>
                          <a:effectLst/>
                          <a:latin typeface="Arial" panose="020B0604020202020204" pitchFamily="34" charset="0"/>
                        </a:rPr>
                        <a:t>Crit.2.3-17-ee06-ASY : Les responsables des unités connaissent les taux de couverture vaccinale des professionnels de leur unité</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a:solidFill>
                            <a:srgbClr val="000000"/>
                          </a:solidFill>
                          <a:effectLst/>
                          <a:latin typeface="Arial" panose="020B0604020202020204" pitchFamily="34" charset="0"/>
                        </a:rPr>
                        <a:t>4-Audit système - Entretien Professionnel</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Professionnels</a:t>
                      </a:r>
                    </a:p>
                  </a:txBody>
                  <a:tcPr marL="6843" marR="6843" marT="68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904111"/>
                  </a:ext>
                </a:extLst>
              </a:tr>
            </a:tbl>
          </a:graphicData>
        </a:graphic>
      </p:graphicFrame>
      <p:sp>
        <p:nvSpPr>
          <p:cNvPr id="3" name="Rectangle 2"/>
          <p:cNvSpPr/>
          <p:nvPr/>
        </p:nvSpPr>
        <p:spPr>
          <a:xfrm>
            <a:off x="2527541" y="155276"/>
            <a:ext cx="9394166" cy="1354348"/>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527541" y="5201727"/>
            <a:ext cx="9394165" cy="1526873"/>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527540" y="1509624"/>
            <a:ext cx="9394165" cy="1112806"/>
          </a:xfrm>
          <a:prstGeom prst="rect">
            <a:avLst/>
          </a:prstGeom>
          <a:solidFill>
            <a:schemeClr val="accent2">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27540" y="2622430"/>
            <a:ext cx="9394165" cy="2579296"/>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83" y="1580772"/>
            <a:ext cx="915397" cy="97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a:stretch>
            <a:fillRect/>
          </a:stretch>
        </p:blipFill>
        <p:spPr>
          <a:xfrm>
            <a:off x="278615" y="5201726"/>
            <a:ext cx="2056571" cy="1281736"/>
          </a:xfrm>
          <a:prstGeom prst="rect">
            <a:avLst/>
          </a:prstGeom>
        </p:spPr>
      </p:pic>
    </p:spTree>
    <p:extLst>
      <p:ext uri="{BB962C8B-B14F-4D97-AF65-F5344CB8AC3E}">
        <p14:creationId xmlns:p14="http://schemas.microsoft.com/office/powerpoint/2010/main" val="299360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3152" y="206878"/>
            <a:ext cx="11885561" cy="6455180"/>
          </a:xfrm>
          <a:prstGeom prst="rect">
            <a:avLst/>
          </a:prstGeom>
        </p:spPr>
      </p:pic>
    </p:spTree>
    <p:extLst>
      <p:ext uri="{BB962C8B-B14F-4D97-AF65-F5344CB8AC3E}">
        <p14:creationId xmlns:p14="http://schemas.microsoft.com/office/powerpoint/2010/main" val="67680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5984" y="762000"/>
            <a:ext cx="11511085" cy="5246913"/>
          </a:xfrm>
          <a:prstGeom prst="rect">
            <a:avLst/>
          </a:prstGeom>
        </p:spPr>
      </p:pic>
    </p:spTree>
    <p:extLst>
      <p:ext uri="{BB962C8B-B14F-4D97-AF65-F5344CB8AC3E}">
        <p14:creationId xmlns:p14="http://schemas.microsoft.com/office/powerpoint/2010/main" val="2668484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2885" y="1122362"/>
            <a:ext cx="10700657" cy="4581751"/>
          </a:xfrm>
          <a:solidFill>
            <a:schemeClr val="accent1">
              <a:lumMod val="20000"/>
              <a:lumOff val="80000"/>
            </a:schemeClr>
          </a:solidFill>
        </p:spPr>
        <p:txBody>
          <a:bodyPr>
            <a:noAutofit/>
          </a:bodyPr>
          <a:lstStyle/>
          <a:p>
            <a:r>
              <a:rPr lang="fr-FR" sz="4400" dirty="0" smtClean="0"/>
              <a:t>Grille d’entretien professionnels</a:t>
            </a:r>
            <a:br>
              <a:rPr lang="fr-FR" sz="4400" dirty="0" smtClean="0"/>
            </a:br>
            <a:r>
              <a:rPr lang="fr-FR" sz="4400" dirty="0" smtClean="0"/>
              <a:t/>
            </a:r>
            <a:br>
              <a:rPr lang="fr-FR" sz="4400" dirty="0" smtClean="0"/>
            </a:br>
            <a:r>
              <a:rPr lang="fr-FR" sz="4400" dirty="0" smtClean="0"/>
              <a:t>Traceur ciblé: Prévention des IAS</a:t>
            </a:r>
            <a:br>
              <a:rPr lang="fr-FR" sz="4400" dirty="0" smtClean="0"/>
            </a:br>
            <a:r>
              <a:rPr lang="fr-FR" sz="4400" dirty="0" smtClean="0"/>
              <a:t/>
            </a:r>
            <a:br>
              <a:rPr lang="fr-FR" sz="4400" dirty="0" smtClean="0"/>
            </a:br>
            <a:r>
              <a:rPr lang="fr-FR" sz="4400" dirty="0" smtClean="0"/>
              <a:t>Cible: Cathéter veineux périphériques</a:t>
            </a:r>
            <a:br>
              <a:rPr lang="fr-FR" sz="4400" dirty="0" smtClean="0"/>
            </a:br>
            <a:endParaRPr lang="fr-FR" sz="4400" dirty="0"/>
          </a:p>
        </p:txBody>
      </p:sp>
    </p:spTree>
    <p:extLst>
      <p:ext uri="{BB962C8B-B14F-4D97-AF65-F5344CB8AC3E}">
        <p14:creationId xmlns:p14="http://schemas.microsoft.com/office/powerpoint/2010/main" val="412390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57300" y="264869"/>
            <a:ext cx="9677400" cy="6257925"/>
          </a:xfrm>
          <a:prstGeom prst="rect">
            <a:avLst/>
          </a:prstGeom>
        </p:spPr>
      </p:pic>
    </p:spTree>
    <p:extLst>
      <p:ext uri="{BB962C8B-B14F-4D97-AF65-F5344CB8AC3E}">
        <p14:creationId xmlns:p14="http://schemas.microsoft.com/office/powerpoint/2010/main" val="45440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2885" y="1122362"/>
            <a:ext cx="10700657" cy="4581751"/>
          </a:xfrm>
          <a:solidFill>
            <a:schemeClr val="accent1">
              <a:lumMod val="20000"/>
              <a:lumOff val="80000"/>
            </a:schemeClr>
          </a:solidFill>
        </p:spPr>
        <p:txBody>
          <a:bodyPr>
            <a:noAutofit/>
          </a:bodyPr>
          <a:lstStyle/>
          <a:p>
            <a:r>
              <a:rPr lang="fr-FR" sz="4400" dirty="0" smtClean="0"/>
              <a:t>Grille d’entretien patient</a:t>
            </a:r>
            <a:br>
              <a:rPr lang="fr-FR" sz="4400" dirty="0" smtClean="0"/>
            </a:br>
            <a:r>
              <a:rPr lang="fr-FR" sz="4400" dirty="0" smtClean="0"/>
              <a:t/>
            </a:r>
            <a:br>
              <a:rPr lang="fr-FR" sz="4400" dirty="0" smtClean="0"/>
            </a:br>
            <a:r>
              <a:rPr lang="fr-FR" sz="4400" dirty="0" err="1" smtClean="0"/>
              <a:t>Patient</a:t>
            </a:r>
            <a:r>
              <a:rPr lang="fr-FR" sz="4400" dirty="0" smtClean="0"/>
              <a:t> traceur</a:t>
            </a:r>
            <a:br>
              <a:rPr lang="fr-FR" sz="4400" dirty="0" smtClean="0"/>
            </a:br>
            <a:r>
              <a:rPr lang="fr-FR" sz="4400" dirty="0" smtClean="0"/>
              <a:t/>
            </a:r>
            <a:br>
              <a:rPr lang="fr-FR" sz="4400" dirty="0" smtClean="0"/>
            </a:br>
            <a:r>
              <a:rPr lang="fr-FR" sz="4400" dirty="0" smtClean="0"/>
              <a:t>Cible: </a:t>
            </a:r>
            <a:r>
              <a:rPr lang="fr-FR" sz="4400" dirty="0"/>
              <a:t>Prévention des IAS</a:t>
            </a:r>
            <a:r>
              <a:rPr lang="fr-FR" sz="4400" dirty="0" smtClean="0"/>
              <a:t/>
            </a:r>
            <a:br>
              <a:rPr lang="fr-FR" sz="4400" dirty="0" smtClean="0"/>
            </a:br>
            <a:endParaRPr lang="fr-FR" sz="4400" dirty="0"/>
          </a:p>
        </p:txBody>
      </p:sp>
    </p:spTree>
    <p:extLst>
      <p:ext uri="{BB962C8B-B14F-4D97-AF65-F5344CB8AC3E}">
        <p14:creationId xmlns:p14="http://schemas.microsoft.com/office/powerpoint/2010/main" val="4222556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6237" y="271462"/>
            <a:ext cx="11439525" cy="6315075"/>
          </a:xfrm>
          <a:prstGeom prst="rect">
            <a:avLst/>
          </a:prstGeom>
        </p:spPr>
      </p:pic>
    </p:spTree>
    <p:extLst>
      <p:ext uri="{BB962C8B-B14F-4D97-AF65-F5344CB8AC3E}">
        <p14:creationId xmlns:p14="http://schemas.microsoft.com/office/powerpoint/2010/main" val="9382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4783</TotalTime>
  <Words>1753</Words>
  <Application>Microsoft Office PowerPoint</Application>
  <PresentationFormat>Grand écran</PresentationFormat>
  <Paragraphs>174</Paragraphs>
  <Slides>36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Arial</vt:lpstr>
      <vt:lpstr>Calibri</vt:lpstr>
      <vt:lpstr>Calibri Light</vt:lpstr>
      <vt:lpstr>Thème Office</vt:lpstr>
      <vt:lpstr>CERTIFICATION  DES ÉTABLISSEMENTS DE SANTE  POUR LA QUALITE DES SOINS (V2020)</vt:lpstr>
      <vt:lpstr>Grille d’entretien professionnels  Traceur ciblé: Prévention des IAS  Cible: Patient en PCC  précautions complémentaires de type contact</vt:lpstr>
      <vt:lpstr>Présentation PowerPoint</vt:lpstr>
      <vt:lpstr>Présentation PowerPoint</vt:lpstr>
      <vt:lpstr>Présentation PowerPoint</vt:lpstr>
      <vt:lpstr>Grille d’entretien professionnels  Traceur ciblé: Prévention des IAS  Cible: Cathéter veineux périphériques </vt:lpstr>
      <vt:lpstr>Présentation PowerPoint</vt:lpstr>
      <vt:lpstr>Grille d’entretien patient  Patient traceur  Cible: Prévention des IAS </vt:lpstr>
      <vt:lpstr>Présentation PowerPoint</vt:lpstr>
      <vt:lpstr>Grille d’observations  lors des traceurs ciblés  Cible: Prévention des IAS </vt:lpstr>
      <vt:lpstr>Présentation PowerPoint</vt:lpstr>
      <vt:lpstr>Présentation PowerPoint</vt:lpstr>
      <vt:lpstr>Grille d’évaluation du traceur ciblé: prévention des IAS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éléments d’évaluation  des critères concernant  la prévention des IAS  dans l’objectif  les soignants maîtrisent les risques liés à leurs pratiques</vt:lpstr>
      <vt:lpstr>Présentation PowerPoint</vt:lpstr>
      <vt:lpstr>Présentation PowerPoint</vt:lpstr>
      <vt:lpstr>Présentation PowerPoint</vt:lpstr>
      <vt:lpstr>Présentation PowerPoint</vt:lpstr>
      <vt:lpstr>Présentation PowerPoint</vt:lpstr>
    </vt:vector>
  </TitlesOfParts>
  <Company>CHUG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JARRIGE BRUNO (bruno.jarrige)</dc:creator>
  <cp:lastModifiedBy>JARRIGE BRUNO (bruno.jarrige)</cp:lastModifiedBy>
  <cp:revision>72</cp:revision>
  <dcterms:created xsi:type="dcterms:W3CDTF">2022-10-30T03:34:23Z</dcterms:created>
  <dcterms:modified xsi:type="dcterms:W3CDTF">2022-11-05T14:28:28Z</dcterms:modified>
</cp:coreProperties>
</file>